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5.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60" r:id="rId2"/>
    <p:sldMasterId id="2147483684" r:id="rId3"/>
    <p:sldMasterId id="2147483696" r:id="rId4"/>
    <p:sldMasterId id="2147483702" r:id="rId5"/>
    <p:sldMasterId id="2147483768" r:id="rId6"/>
  </p:sldMasterIdLst>
  <p:notesMasterIdLst>
    <p:notesMasterId r:id="rId39"/>
  </p:notesMasterIdLst>
  <p:sldIdLst>
    <p:sldId id="258" r:id="rId7"/>
    <p:sldId id="2147479471" r:id="rId8"/>
    <p:sldId id="313" r:id="rId9"/>
    <p:sldId id="2147479545" r:id="rId10"/>
    <p:sldId id="2147479487" r:id="rId11"/>
    <p:sldId id="2147479542" r:id="rId12"/>
    <p:sldId id="2147479543" r:id="rId13"/>
    <p:sldId id="2147479544" r:id="rId14"/>
    <p:sldId id="2147479552" r:id="rId15"/>
    <p:sldId id="2147479551" r:id="rId16"/>
    <p:sldId id="2147479546" r:id="rId17"/>
    <p:sldId id="2147479547" r:id="rId18"/>
    <p:sldId id="2147479548" r:id="rId19"/>
    <p:sldId id="2147479549" r:id="rId20"/>
    <p:sldId id="2147479550" r:id="rId21"/>
    <p:sldId id="2147479527" r:id="rId22"/>
    <p:sldId id="2147479554" r:id="rId23"/>
    <p:sldId id="2147479553" r:id="rId24"/>
    <p:sldId id="2147479567" r:id="rId25"/>
    <p:sldId id="2147479556" r:id="rId26"/>
    <p:sldId id="2147479568" r:id="rId27"/>
    <p:sldId id="2147479569" r:id="rId28"/>
    <p:sldId id="2147479555" r:id="rId29"/>
    <p:sldId id="2147479570" r:id="rId30"/>
    <p:sldId id="2147479558" r:id="rId31"/>
    <p:sldId id="2147479566" r:id="rId32"/>
    <p:sldId id="2147479571" r:id="rId33"/>
    <p:sldId id="2147479572" r:id="rId34"/>
    <p:sldId id="2147479557" r:id="rId35"/>
    <p:sldId id="2147479559" r:id="rId36"/>
    <p:sldId id="2147479573" r:id="rId37"/>
    <p:sldId id="2147479562" r:id="rId38"/>
  </p:sldIdLst>
  <p:sldSz cx="12192000" cy="6858000"/>
  <p:notesSz cx="6737350" cy="986948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1FFFF"/>
    <a:srgbClr val="FFFFCC"/>
    <a:srgbClr val="FFFFFF"/>
    <a:srgbClr val="FF0066"/>
    <a:srgbClr val="FFCCFF"/>
    <a:srgbClr val="DEEBF7"/>
    <a:srgbClr val="E9EB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37" autoAdjust="0"/>
    <p:restoredTop sz="96136" autoAdjust="0"/>
  </p:normalViewPr>
  <p:slideViewPr>
    <p:cSldViewPr snapToGrid="0">
      <p:cViewPr varScale="1">
        <p:scale>
          <a:sx n="106" d="100"/>
          <a:sy n="106" d="100"/>
        </p:scale>
        <p:origin x="38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notesMaster" Target="notesMasters/notesMaster1.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theme" Target="theme/theme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tableStyles" Target="tableStyles.xml"/><Relationship Id="rId8" Type="http://schemas.openxmlformats.org/officeDocument/2006/relationships/slide" Target="slides/slide2.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s>
</file>

<file path=ppt/media/hdphoto1.wdp>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9413" cy="4953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6350" y="0"/>
            <a:ext cx="2919413" cy="495300"/>
          </a:xfrm>
          <a:prstGeom prst="rect">
            <a:avLst/>
          </a:prstGeom>
        </p:spPr>
        <p:txBody>
          <a:bodyPr vert="horz" lIns="91440" tIns="45720" rIns="91440" bIns="45720" rtlCol="0"/>
          <a:lstStyle>
            <a:lvl1pPr algn="r">
              <a:defRPr sz="1200"/>
            </a:lvl1pPr>
          </a:lstStyle>
          <a:p>
            <a:fld id="{BCA19F57-5CFF-4609-A002-54D9965F454F}" type="datetimeFigureOut">
              <a:rPr kumimoji="1" lang="ja-JP" altLang="en-US" smtClean="0"/>
              <a:t>2026/2/16</a:t>
            </a:fld>
            <a:endParaRPr kumimoji="1" lang="ja-JP" altLang="en-US"/>
          </a:p>
        </p:txBody>
      </p:sp>
      <p:sp>
        <p:nvSpPr>
          <p:cNvPr id="4" name="スライド イメージ プレースホルダー 3"/>
          <p:cNvSpPr>
            <a:spLocks noGrp="1" noRot="1" noChangeAspect="1"/>
          </p:cNvSpPr>
          <p:nvPr>
            <p:ph type="sldImg" idx="2"/>
          </p:nvPr>
        </p:nvSpPr>
        <p:spPr>
          <a:xfrm>
            <a:off x="409575" y="1233488"/>
            <a:ext cx="5918200" cy="3330575"/>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3100" y="4749800"/>
            <a:ext cx="5391150" cy="388620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374188"/>
            <a:ext cx="2919413" cy="4953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6350" y="9374188"/>
            <a:ext cx="2919413" cy="495300"/>
          </a:xfrm>
          <a:prstGeom prst="rect">
            <a:avLst/>
          </a:prstGeom>
        </p:spPr>
        <p:txBody>
          <a:bodyPr vert="horz" lIns="91440" tIns="45720" rIns="91440" bIns="45720" rtlCol="0" anchor="b"/>
          <a:lstStyle>
            <a:lvl1pPr algn="r">
              <a:defRPr sz="1200"/>
            </a:lvl1pPr>
          </a:lstStyle>
          <a:p>
            <a:fld id="{852C0FC1-E9AE-4FEA-90BB-7C90F25AFAA6}" type="slidenum">
              <a:rPr kumimoji="1" lang="ja-JP" altLang="en-US" smtClean="0"/>
              <a:t>‹#›</a:t>
            </a:fld>
            <a:endParaRPr kumimoji="1" lang="ja-JP" altLang="en-US"/>
          </a:p>
        </p:txBody>
      </p:sp>
    </p:spTree>
    <p:extLst>
      <p:ext uri="{BB962C8B-B14F-4D97-AF65-F5344CB8AC3E}">
        <p14:creationId xmlns:p14="http://schemas.microsoft.com/office/powerpoint/2010/main" val="413618318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2C0FC1-E9AE-4FEA-90BB-7C90F25AFAA6}" type="slidenum">
              <a:rPr kumimoji="1" lang="ja-JP" altLang="en-US" smtClean="0"/>
              <a:t>5</a:t>
            </a:fld>
            <a:endParaRPr kumimoji="1" lang="ja-JP" altLang="en-US"/>
          </a:p>
        </p:txBody>
      </p:sp>
    </p:spTree>
    <p:extLst>
      <p:ext uri="{BB962C8B-B14F-4D97-AF65-F5344CB8AC3E}">
        <p14:creationId xmlns:p14="http://schemas.microsoft.com/office/powerpoint/2010/main" val="2518394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2C0FC1-E9AE-4FEA-90BB-7C90F25AFAA6}" type="slidenum">
              <a:rPr kumimoji="1" lang="ja-JP" altLang="en-US" smtClean="0"/>
              <a:t>6</a:t>
            </a:fld>
            <a:endParaRPr kumimoji="1" lang="ja-JP" altLang="en-US"/>
          </a:p>
        </p:txBody>
      </p:sp>
    </p:spTree>
    <p:extLst>
      <p:ext uri="{BB962C8B-B14F-4D97-AF65-F5344CB8AC3E}">
        <p14:creationId xmlns:p14="http://schemas.microsoft.com/office/powerpoint/2010/main" val="1218039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2C0FC1-E9AE-4FEA-90BB-7C90F25AFAA6}" type="slidenum">
              <a:rPr kumimoji="1" lang="ja-JP" altLang="en-US" smtClean="0"/>
              <a:t>7</a:t>
            </a:fld>
            <a:endParaRPr kumimoji="1" lang="ja-JP" altLang="en-US"/>
          </a:p>
        </p:txBody>
      </p:sp>
    </p:spTree>
    <p:extLst>
      <p:ext uri="{BB962C8B-B14F-4D97-AF65-F5344CB8AC3E}">
        <p14:creationId xmlns:p14="http://schemas.microsoft.com/office/powerpoint/2010/main" val="16161555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2C0FC1-E9AE-4FEA-90BB-7C90F25AFAA6}" type="slidenum">
              <a:rPr kumimoji="1" lang="ja-JP" altLang="en-US" smtClean="0"/>
              <a:t>8</a:t>
            </a:fld>
            <a:endParaRPr kumimoji="1" lang="ja-JP" altLang="en-US"/>
          </a:p>
        </p:txBody>
      </p:sp>
    </p:spTree>
    <p:extLst>
      <p:ext uri="{BB962C8B-B14F-4D97-AF65-F5344CB8AC3E}">
        <p14:creationId xmlns:p14="http://schemas.microsoft.com/office/powerpoint/2010/main" val="739624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2C0FC1-E9AE-4FEA-90BB-7C90F25AFAA6}" type="slidenum">
              <a:rPr kumimoji="1" lang="ja-JP" altLang="en-US" smtClean="0"/>
              <a:t>10</a:t>
            </a:fld>
            <a:endParaRPr kumimoji="1" lang="ja-JP" altLang="en-US"/>
          </a:p>
        </p:txBody>
      </p:sp>
    </p:spTree>
    <p:extLst>
      <p:ext uri="{BB962C8B-B14F-4D97-AF65-F5344CB8AC3E}">
        <p14:creationId xmlns:p14="http://schemas.microsoft.com/office/powerpoint/2010/main" val="35251037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B33C04-9809-4D91-80E2-6353C4162D49}"/>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47F09424-2979-4586-83DE-8B8217969A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Tree>
    <p:extLst>
      <p:ext uri="{BB962C8B-B14F-4D97-AF65-F5344CB8AC3E}">
        <p14:creationId xmlns:p14="http://schemas.microsoft.com/office/powerpoint/2010/main" val="2316325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CDC65D5-6FB1-4F65-A897-6CDE9E11C35C}"/>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E2E05E2-2CE9-4E4D-9A0E-CB59C16C88F3}"/>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136097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85C138A-2C45-4A7E-85D9-B20E0DBB1078}"/>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BF6E44F-005C-444A-A2A3-0E744E15B33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3288664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BBE3E3-0EEA-4B82-8C07-C08002790187}"/>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F586C850-13E5-4801-A94D-BA22A0537F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4B681FE1-1B19-41D6-BB1C-8FFA47979609}"/>
              </a:ext>
            </a:extLst>
          </p:cNvPr>
          <p:cNvSpPr>
            <a:spLocks noGrp="1"/>
          </p:cNvSpPr>
          <p:nvPr>
            <p:ph type="dt" sz="half" idx="10"/>
          </p:nvPr>
        </p:nvSpPr>
        <p:spPr/>
        <p:txBody>
          <a:bodyPr/>
          <a:lstStyle/>
          <a:p>
            <a:fld id="{66A46830-8AA4-43B2-B259-31ACA4F65965}"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673A8D7F-C544-4B49-B82F-D53D43DE513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022A5F0-5170-4A61-969E-D643EE933AE7}"/>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20049146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47A06A-2B73-4B38-A422-FB731366748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14E7E7C-7429-43AE-9BAE-173BFF274A89}"/>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2621D86-6CC7-4A37-BC26-4B5D54D8F745}"/>
              </a:ext>
            </a:extLst>
          </p:cNvPr>
          <p:cNvSpPr>
            <a:spLocks noGrp="1"/>
          </p:cNvSpPr>
          <p:nvPr>
            <p:ph type="dt" sz="half" idx="10"/>
          </p:nvPr>
        </p:nvSpPr>
        <p:spPr/>
        <p:txBody>
          <a:bodyPr/>
          <a:lstStyle/>
          <a:p>
            <a:fld id="{66A46830-8AA4-43B2-B259-31ACA4F65965}"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34203AE1-FE14-46A5-997C-092EE875883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EB2C2BD-AA44-446E-BD22-627025355828}"/>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16916996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C6C7DE-C1F5-4110-B269-225A4CBE9ADE}"/>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55B9C15-BC7C-4699-AEFB-FB733FAABE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298CA3B-6448-45A5-87BC-58CDDC02087C}"/>
              </a:ext>
            </a:extLst>
          </p:cNvPr>
          <p:cNvSpPr>
            <a:spLocks noGrp="1"/>
          </p:cNvSpPr>
          <p:nvPr>
            <p:ph type="dt" sz="half" idx="10"/>
          </p:nvPr>
        </p:nvSpPr>
        <p:spPr/>
        <p:txBody>
          <a:bodyPr/>
          <a:lstStyle/>
          <a:p>
            <a:fld id="{66A46830-8AA4-43B2-B259-31ACA4F65965}"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AA4D0989-39C7-4F26-8A14-58CA23E9F20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6AB8AB3-E88C-48B5-8EA3-DEB35C5C1259}"/>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39160177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5D9EC6-17E7-4FC3-A018-A42B44F79EE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2A0458C-2F30-4B29-8BEA-078FEA66C0F9}"/>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FAD8A247-6222-46B4-8719-D1AFC854008C}"/>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953F050E-7C01-4EF3-B42E-45A1E2FB15C2}"/>
              </a:ext>
            </a:extLst>
          </p:cNvPr>
          <p:cNvSpPr>
            <a:spLocks noGrp="1"/>
          </p:cNvSpPr>
          <p:nvPr>
            <p:ph type="dt" sz="half" idx="10"/>
          </p:nvPr>
        </p:nvSpPr>
        <p:spPr/>
        <p:txBody>
          <a:bodyPr/>
          <a:lstStyle/>
          <a:p>
            <a:fld id="{66A46830-8AA4-43B2-B259-31ACA4F65965}" type="datetimeFigureOut">
              <a:rPr kumimoji="1" lang="ja-JP" altLang="en-US" smtClean="0"/>
              <a:t>2026/2/16</a:t>
            </a:fld>
            <a:endParaRPr kumimoji="1" lang="ja-JP" altLang="en-US"/>
          </a:p>
        </p:txBody>
      </p:sp>
      <p:sp>
        <p:nvSpPr>
          <p:cNvPr id="6" name="フッター プレースホルダー 5">
            <a:extLst>
              <a:ext uri="{FF2B5EF4-FFF2-40B4-BE49-F238E27FC236}">
                <a16:creationId xmlns:a16="http://schemas.microsoft.com/office/drawing/2014/main" id="{F23616AE-FD8E-41B4-821C-244AB66366B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60CE6B4-984C-4FF1-84FE-646806D07CF3}"/>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8126936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42B0DD-57B6-43D2-B9B4-3EC74A6BDFC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0D060C5-439C-48F8-BF12-84F496BE1E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CC339911-FB15-42FD-BC4E-3658ACB2425A}"/>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E5983156-6A2A-4107-9E92-D5F2D4C1B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6C578499-29E1-4411-AA04-FA2385C11702}"/>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CE5E8307-0898-4D27-A690-5312F8898EA1}"/>
              </a:ext>
            </a:extLst>
          </p:cNvPr>
          <p:cNvSpPr>
            <a:spLocks noGrp="1"/>
          </p:cNvSpPr>
          <p:nvPr>
            <p:ph type="dt" sz="half" idx="10"/>
          </p:nvPr>
        </p:nvSpPr>
        <p:spPr/>
        <p:txBody>
          <a:bodyPr/>
          <a:lstStyle/>
          <a:p>
            <a:fld id="{66A46830-8AA4-43B2-B259-31ACA4F65965}" type="datetimeFigureOut">
              <a:rPr kumimoji="1" lang="ja-JP" altLang="en-US" smtClean="0"/>
              <a:t>2026/2/16</a:t>
            </a:fld>
            <a:endParaRPr kumimoji="1" lang="ja-JP" altLang="en-US"/>
          </a:p>
        </p:txBody>
      </p:sp>
      <p:sp>
        <p:nvSpPr>
          <p:cNvPr id="8" name="フッター プレースホルダー 7">
            <a:extLst>
              <a:ext uri="{FF2B5EF4-FFF2-40B4-BE49-F238E27FC236}">
                <a16:creationId xmlns:a16="http://schemas.microsoft.com/office/drawing/2014/main" id="{DE566317-3B4F-4478-8048-D1B7777F92FB}"/>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A28AEE88-CC5E-4B1B-8140-F8E270046859}"/>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10353678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9FBF3A-4286-4072-A1F9-4B5DB332DDFB}"/>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4D960A7D-0D5A-4B23-AE22-616961E065DF}"/>
              </a:ext>
            </a:extLst>
          </p:cNvPr>
          <p:cNvSpPr>
            <a:spLocks noGrp="1"/>
          </p:cNvSpPr>
          <p:nvPr>
            <p:ph type="dt" sz="half" idx="10"/>
          </p:nvPr>
        </p:nvSpPr>
        <p:spPr/>
        <p:txBody>
          <a:bodyPr/>
          <a:lstStyle/>
          <a:p>
            <a:fld id="{66A46830-8AA4-43B2-B259-31ACA4F65965}" type="datetimeFigureOut">
              <a:rPr kumimoji="1" lang="ja-JP" altLang="en-US" smtClean="0"/>
              <a:t>2026/2/16</a:t>
            </a:fld>
            <a:endParaRPr kumimoji="1" lang="ja-JP" altLang="en-US"/>
          </a:p>
        </p:txBody>
      </p:sp>
      <p:sp>
        <p:nvSpPr>
          <p:cNvPr id="4" name="フッター プレースホルダー 3">
            <a:extLst>
              <a:ext uri="{FF2B5EF4-FFF2-40B4-BE49-F238E27FC236}">
                <a16:creationId xmlns:a16="http://schemas.microsoft.com/office/drawing/2014/main" id="{CA18DC1F-46E2-410D-B2DE-8075C717DEB9}"/>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54883FAB-04F4-4799-A7AA-3D20B4ECB5CB}"/>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13397395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81B88127-C17F-4EB8-9F3D-5DBB000C54F4}"/>
              </a:ext>
            </a:extLst>
          </p:cNvPr>
          <p:cNvSpPr>
            <a:spLocks noGrp="1"/>
          </p:cNvSpPr>
          <p:nvPr>
            <p:ph type="dt" sz="half" idx="10"/>
          </p:nvPr>
        </p:nvSpPr>
        <p:spPr/>
        <p:txBody>
          <a:bodyPr/>
          <a:lstStyle/>
          <a:p>
            <a:fld id="{66A46830-8AA4-43B2-B259-31ACA4F65965}" type="datetimeFigureOut">
              <a:rPr kumimoji="1" lang="ja-JP" altLang="en-US" smtClean="0"/>
              <a:t>2026/2/16</a:t>
            </a:fld>
            <a:endParaRPr kumimoji="1" lang="ja-JP" altLang="en-US"/>
          </a:p>
        </p:txBody>
      </p:sp>
      <p:sp>
        <p:nvSpPr>
          <p:cNvPr id="3" name="フッター プレースホルダー 2">
            <a:extLst>
              <a:ext uri="{FF2B5EF4-FFF2-40B4-BE49-F238E27FC236}">
                <a16:creationId xmlns:a16="http://schemas.microsoft.com/office/drawing/2014/main" id="{565D9337-91C3-4D65-89A8-73986E95365F}"/>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EB6CA30C-3F61-46EB-BE77-E2582AEDC776}"/>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3380860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EF623F-3D9D-4EA8-AC4B-7D1A4827E767}"/>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C469A5B-9205-4BBF-943D-7AAFA7FBB3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847E3398-9439-400F-86E2-58DA9CF6B9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D1E8BA5-EA54-4753-930C-087CE93E6BCD}"/>
              </a:ext>
            </a:extLst>
          </p:cNvPr>
          <p:cNvSpPr>
            <a:spLocks noGrp="1"/>
          </p:cNvSpPr>
          <p:nvPr>
            <p:ph type="dt" sz="half" idx="10"/>
          </p:nvPr>
        </p:nvSpPr>
        <p:spPr/>
        <p:txBody>
          <a:bodyPr/>
          <a:lstStyle/>
          <a:p>
            <a:fld id="{66A46830-8AA4-43B2-B259-31ACA4F65965}" type="datetimeFigureOut">
              <a:rPr kumimoji="1" lang="ja-JP" altLang="en-US" smtClean="0"/>
              <a:t>2026/2/16</a:t>
            </a:fld>
            <a:endParaRPr kumimoji="1" lang="ja-JP" altLang="en-US"/>
          </a:p>
        </p:txBody>
      </p:sp>
      <p:sp>
        <p:nvSpPr>
          <p:cNvPr id="6" name="フッター プレースホルダー 5">
            <a:extLst>
              <a:ext uri="{FF2B5EF4-FFF2-40B4-BE49-F238E27FC236}">
                <a16:creationId xmlns:a16="http://schemas.microsoft.com/office/drawing/2014/main" id="{C0516814-B2CB-4007-84F6-573578B95B38}"/>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BDBFE6C-F57E-4BD6-8274-46CEB5BFB295}"/>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3864381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173270-EB0E-40C1-89C5-4D06A1BB3547}"/>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FC66754-C9ED-4C90-945F-47AA0C1439DB}"/>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3555918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D7A6F7-AAB8-4E62-957D-E47F77D68E3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0E4FE5C-64F7-46BC-B622-D3BED76DA5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E0A213FE-294F-4A64-8F6E-1D1FF1CC5B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4213A07-CA93-4D7D-B0AD-917D43F18CDA}"/>
              </a:ext>
            </a:extLst>
          </p:cNvPr>
          <p:cNvSpPr>
            <a:spLocks noGrp="1"/>
          </p:cNvSpPr>
          <p:nvPr>
            <p:ph type="dt" sz="half" idx="10"/>
          </p:nvPr>
        </p:nvSpPr>
        <p:spPr/>
        <p:txBody>
          <a:bodyPr/>
          <a:lstStyle/>
          <a:p>
            <a:fld id="{66A46830-8AA4-43B2-B259-31ACA4F65965}" type="datetimeFigureOut">
              <a:rPr kumimoji="1" lang="ja-JP" altLang="en-US" smtClean="0"/>
              <a:t>2026/2/16</a:t>
            </a:fld>
            <a:endParaRPr kumimoji="1" lang="ja-JP" altLang="en-US"/>
          </a:p>
        </p:txBody>
      </p:sp>
      <p:sp>
        <p:nvSpPr>
          <p:cNvPr id="6" name="フッター プレースホルダー 5">
            <a:extLst>
              <a:ext uri="{FF2B5EF4-FFF2-40B4-BE49-F238E27FC236}">
                <a16:creationId xmlns:a16="http://schemas.microsoft.com/office/drawing/2014/main" id="{FB794F00-B18C-409E-A49D-3F511C62C8C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F285A460-CF6C-4EEA-B632-A539A8C82E5B}"/>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20984204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597AA4-4467-43E5-981E-782ED9D5B39A}"/>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DB98564-82A8-41CA-B165-492545D8872F}"/>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AC6EF7A-8B3E-4218-8A94-25AE9EBFBADE}"/>
              </a:ext>
            </a:extLst>
          </p:cNvPr>
          <p:cNvSpPr>
            <a:spLocks noGrp="1"/>
          </p:cNvSpPr>
          <p:nvPr>
            <p:ph type="dt" sz="half" idx="10"/>
          </p:nvPr>
        </p:nvSpPr>
        <p:spPr/>
        <p:txBody>
          <a:bodyPr/>
          <a:lstStyle/>
          <a:p>
            <a:fld id="{66A46830-8AA4-43B2-B259-31ACA4F65965}"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E9FF6C10-F033-4D98-9D04-D3FD9CF5952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F53E618-A735-4F62-88D1-B9D54C349FD5}"/>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12803066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786EE02-8A30-43A8-BCEF-3B3B853D85D4}"/>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16EA7EE8-B98A-4A60-8020-CB65169DFCD6}"/>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22D00EA-2523-4B38-9513-90B876C8CE40}"/>
              </a:ext>
            </a:extLst>
          </p:cNvPr>
          <p:cNvSpPr>
            <a:spLocks noGrp="1"/>
          </p:cNvSpPr>
          <p:nvPr>
            <p:ph type="dt" sz="half" idx="10"/>
          </p:nvPr>
        </p:nvSpPr>
        <p:spPr/>
        <p:txBody>
          <a:bodyPr/>
          <a:lstStyle/>
          <a:p>
            <a:fld id="{66A46830-8AA4-43B2-B259-31ACA4F65965}"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9600BEE2-AA4E-4ADC-B971-6EAE2212894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FE30320-E472-42B1-9CBA-9E7465A8F89F}"/>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41881427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59DB68-E3C6-46D7-AF23-FBC813A895B5}"/>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6D26D68D-1E89-4642-A323-54C434F364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82DF435-F0AA-4ADA-AEFD-E619FC9FD82B}"/>
              </a:ext>
            </a:extLst>
          </p:cNvPr>
          <p:cNvSpPr>
            <a:spLocks noGrp="1"/>
          </p:cNvSpPr>
          <p:nvPr>
            <p:ph type="dt" sz="half" idx="10"/>
          </p:nvPr>
        </p:nvSpPr>
        <p:spPr/>
        <p:txBody>
          <a:bodyPr/>
          <a:lstStyle/>
          <a:p>
            <a:fld id="{D4434EAC-051A-4BA5-9748-9745F9DBECB0}"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3FEE3DDB-FF4E-4A18-B731-382E0C1006E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2E5D8B0-9DED-4CA5-A29F-9270AD981683}"/>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29475556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E12CA2-5405-4F98-BC9D-06B378F9C63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AE3FFF2-609A-4E2D-8104-5E586D0BD82D}"/>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251D4F6-E4D4-473D-A25A-F44D8C0538D9}"/>
              </a:ext>
            </a:extLst>
          </p:cNvPr>
          <p:cNvSpPr>
            <a:spLocks noGrp="1"/>
          </p:cNvSpPr>
          <p:nvPr>
            <p:ph type="dt" sz="half" idx="10"/>
          </p:nvPr>
        </p:nvSpPr>
        <p:spPr/>
        <p:txBody>
          <a:bodyPr/>
          <a:lstStyle/>
          <a:p>
            <a:fld id="{D4434EAC-051A-4BA5-9748-9745F9DBECB0}"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F77DA020-6D14-4C9A-AFA0-AFA24569F34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550A82D-CFA5-4413-B967-A4208AC6BD27}"/>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331473818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500A4C-A750-4B3A-97C1-ED613CC6C944}"/>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4710F46-6713-4692-A977-4E9FC8269E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4874157D-7869-4C68-B13A-AC4888EC7B1C}"/>
              </a:ext>
            </a:extLst>
          </p:cNvPr>
          <p:cNvSpPr>
            <a:spLocks noGrp="1"/>
          </p:cNvSpPr>
          <p:nvPr>
            <p:ph type="dt" sz="half" idx="10"/>
          </p:nvPr>
        </p:nvSpPr>
        <p:spPr/>
        <p:txBody>
          <a:bodyPr/>
          <a:lstStyle/>
          <a:p>
            <a:fld id="{D4434EAC-051A-4BA5-9748-9745F9DBECB0}"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47D01520-2655-4856-98FF-08D0BF3AFF5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D31C10A-F85A-4922-B74A-82AF64BA4D85}"/>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42116634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6F011A-F92A-4D8F-AE37-1BF614987E0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5216384-A9F9-4A8E-BEFE-2E39D137CF46}"/>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FF0314DA-7D23-460C-A084-5FB52FDE7D9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D4B42481-C948-43D4-93EC-FDA407FCE93E}"/>
              </a:ext>
            </a:extLst>
          </p:cNvPr>
          <p:cNvSpPr>
            <a:spLocks noGrp="1"/>
          </p:cNvSpPr>
          <p:nvPr>
            <p:ph type="dt" sz="half" idx="10"/>
          </p:nvPr>
        </p:nvSpPr>
        <p:spPr/>
        <p:txBody>
          <a:bodyPr/>
          <a:lstStyle/>
          <a:p>
            <a:fld id="{D4434EAC-051A-4BA5-9748-9745F9DBECB0}" type="datetimeFigureOut">
              <a:rPr kumimoji="1" lang="ja-JP" altLang="en-US" smtClean="0"/>
              <a:t>2026/2/16</a:t>
            </a:fld>
            <a:endParaRPr kumimoji="1" lang="ja-JP" altLang="en-US"/>
          </a:p>
        </p:txBody>
      </p:sp>
      <p:sp>
        <p:nvSpPr>
          <p:cNvPr id="6" name="フッター プレースホルダー 5">
            <a:extLst>
              <a:ext uri="{FF2B5EF4-FFF2-40B4-BE49-F238E27FC236}">
                <a16:creationId xmlns:a16="http://schemas.microsoft.com/office/drawing/2014/main" id="{C42B66B5-8033-4373-8543-D15E35A94E5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8FD8700-B1E5-4B93-9D3B-193BFC90A171}"/>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29671488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625819-BC2E-4E8B-87A7-29A2DA1A18E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80AF79A3-1D67-42B6-B707-9B3521E67B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02E6391C-44E3-487A-8228-5F7CF42B406A}"/>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1B70B465-3F0E-4A64-AB60-A4465EFEC6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D640B408-0E63-4B14-985D-8137F621426C}"/>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D8826D2D-63AF-457C-9492-10A5186165E8}"/>
              </a:ext>
            </a:extLst>
          </p:cNvPr>
          <p:cNvSpPr>
            <a:spLocks noGrp="1"/>
          </p:cNvSpPr>
          <p:nvPr>
            <p:ph type="dt" sz="half" idx="10"/>
          </p:nvPr>
        </p:nvSpPr>
        <p:spPr/>
        <p:txBody>
          <a:bodyPr/>
          <a:lstStyle/>
          <a:p>
            <a:fld id="{D4434EAC-051A-4BA5-9748-9745F9DBECB0}" type="datetimeFigureOut">
              <a:rPr kumimoji="1" lang="ja-JP" altLang="en-US" smtClean="0"/>
              <a:t>2026/2/16</a:t>
            </a:fld>
            <a:endParaRPr kumimoji="1" lang="ja-JP" altLang="en-US"/>
          </a:p>
        </p:txBody>
      </p:sp>
      <p:sp>
        <p:nvSpPr>
          <p:cNvPr id="8" name="フッター プレースホルダー 7">
            <a:extLst>
              <a:ext uri="{FF2B5EF4-FFF2-40B4-BE49-F238E27FC236}">
                <a16:creationId xmlns:a16="http://schemas.microsoft.com/office/drawing/2014/main" id="{D9111B03-2E95-4241-AB8E-CA25CC7E96BD}"/>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9AB84ADA-0AE4-48CE-BB7E-06551E8B1EC5}"/>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57350971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2F955A-2F9F-4FA8-8CD0-42689757685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A8B380B-4889-466A-92D4-CF2792CB557A}"/>
              </a:ext>
            </a:extLst>
          </p:cNvPr>
          <p:cNvSpPr>
            <a:spLocks noGrp="1"/>
          </p:cNvSpPr>
          <p:nvPr>
            <p:ph type="dt" sz="half" idx="10"/>
          </p:nvPr>
        </p:nvSpPr>
        <p:spPr/>
        <p:txBody>
          <a:bodyPr/>
          <a:lstStyle/>
          <a:p>
            <a:fld id="{D4434EAC-051A-4BA5-9748-9745F9DBECB0}" type="datetimeFigureOut">
              <a:rPr kumimoji="1" lang="ja-JP" altLang="en-US" smtClean="0"/>
              <a:t>2026/2/16</a:t>
            </a:fld>
            <a:endParaRPr kumimoji="1" lang="ja-JP" altLang="en-US"/>
          </a:p>
        </p:txBody>
      </p:sp>
      <p:sp>
        <p:nvSpPr>
          <p:cNvPr id="4" name="フッター プレースホルダー 3">
            <a:extLst>
              <a:ext uri="{FF2B5EF4-FFF2-40B4-BE49-F238E27FC236}">
                <a16:creationId xmlns:a16="http://schemas.microsoft.com/office/drawing/2014/main" id="{A3D55B97-AB8B-4783-A1C9-179902649382}"/>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D277BC9F-968F-4D50-AADE-6E86FB9BB1DE}"/>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2552569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683BD247-D601-43C9-8D4D-A31F7185B4F8}"/>
              </a:ext>
            </a:extLst>
          </p:cNvPr>
          <p:cNvSpPr>
            <a:spLocks noGrp="1"/>
          </p:cNvSpPr>
          <p:nvPr>
            <p:ph type="dt" sz="half" idx="10"/>
          </p:nvPr>
        </p:nvSpPr>
        <p:spPr/>
        <p:txBody>
          <a:bodyPr/>
          <a:lstStyle/>
          <a:p>
            <a:fld id="{D4434EAC-051A-4BA5-9748-9745F9DBECB0}" type="datetimeFigureOut">
              <a:rPr kumimoji="1" lang="ja-JP" altLang="en-US" smtClean="0"/>
              <a:t>2026/2/16</a:t>
            </a:fld>
            <a:endParaRPr kumimoji="1" lang="ja-JP" altLang="en-US"/>
          </a:p>
        </p:txBody>
      </p:sp>
      <p:sp>
        <p:nvSpPr>
          <p:cNvPr id="3" name="フッター プレースホルダー 2">
            <a:extLst>
              <a:ext uri="{FF2B5EF4-FFF2-40B4-BE49-F238E27FC236}">
                <a16:creationId xmlns:a16="http://schemas.microsoft.com/office/drawing/2014/main" id="{3216ABB8-909E-4BDE-BE6E-E32EF568E712}"/>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27F015C5-88F7-4BD9-8BEA-459FA5386BEC}"/>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17873137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BFB2613-B761-462B-B49C-46E824908DF4}"/>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688A9BC-42B1-415F-827C-8486FF135C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Tree>
    <p:extLst>
      <p:ext uri="{BB962C8B-B14F-4D97-AF65-F5344CB8AC3E}">
        <p14:creationId xmlns:p14="http://schemas.microsoft.com/office/powerpoint/2010/main" val="25854804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85CA6-F67E-4DC5-AEFA-EB8B0E842E2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5A1004C-EB6D-4DBD-92CA-718F84B124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0AE2190D-67A9-48AD-BCA0-91B4A0859C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5FE975C-F457-4DE2-8B82-716E1427B4DB}"/>
              </a:ext>
            </a:extLst>
          </p:cNvPr>
          <p:cNvSpPr>
            <a:spLocks noGrp="1"/>
          </p:cNvSpPr>
          <p:nvPr>
            <p:ph type="dt" sz="half" idx="10"/>
          </p:nvPr>
        </p:nvSpPr>
        <p:spPr/>
        <p:txBody>
          <a:bodyPr/>
          <a:lstStyle/>
          <a:p>
            <a:fld id="{D4434EAC-051A-4BA5-9748-9745F9DBECB0}" type="datetimeFigureOut">
              <a:rPr kumimoji="1" lang="ja-JP" altLang="en-US" smtClean="0"/>
              <a:t>2026/2/16</a:t>
            </a:fld>
            <a:endParaRPr kumimoji="1" lang="ja-JP" altLang="en-US"/>
          </a:p>
        </p:txBody>
      </p:sp>
      <p:sp>
        <p:nvSpPr>
          <p:cNvPr id="6" name="フッター プレースホルダー 5">
            <a:extLst>
              <a:ext uri="{FF2B5EF4-FFF2-40B4-BE49-F238E27FC236}">
                <a16:creationId xmlns:a16="http://schemas.microsoft.com/office/drawing/2014/main" id="{52457126-352A-4CC2-8A9E-B2F8ADC5014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6003C05-1581-446A-B1C3-07D1A70F0EA2}"/>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291286776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31B5E4A-6541-46CA-A34B-7C1160D077F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D3C5E752-44E6-4040-B48D-814B0742D8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F571D196-E7B4-4F84-A6E6-42383A5404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890D2F4-F0C4-4F8F-877E-31208CFCCB52}"/>
              </a:ext>
            </a:extLst>
          </p:cNvPr>
          <p:cNvSpPr>
            <a:spLocks noGrp="1"/>
          </p:cNvSpPr>
          <p:nvPr>
            <p:ph type="dt" sz="half" idx="10"/>
          </p:nvPr>
        </p:nvSpPr>
        <p:spPr/>
        <p:txBody>
          <a:bodyPr/>
          <a:lstStyle/>
          <a:p>
            <a:fld id="{D4434EAC-051A-4BA5-9748-9745F9DBECB0}" type="datetimeFigureOut">
              <a:rPr kumimoji="1" lang="ja-JP" altLang="en-US" smtClean="0"/>
              <a:t>2026/2/16</a:t>
            </a:fld>
            <a:endParaRPr kumimoji="1" lang="ja-JP" altLang="en-US"/>
          </a:p>
        </p:txBody>
      </p:sp>
      <p:sp>
        <p:nvSpPr>
          <p:cNvPr id="6" name="フッター プレースホルダー 5">
            <a:extLst>
              <a:ext uri="{FF2B5EF4-FFF2-40B4-BE49-F238E27FC236}">
                <a16:creationId xmlns:a16="http://schemas.microsoft.com/office/drawing/2014/main" id="{1E009372-E1AC-4470-AB8C-3586CEDBFBB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76EBBE4-AD98-4C65-9198-FFCDAF954276}"/>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17070994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3154EC-89EA-4A45-ACDA-D193AB3E99A4}"/>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80F9937-B971-40C3-A311-CF2B578AB489}"/>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D1E7D36-F223-47F0-83AF-6F3A167EF23B}"/>
              </a:ext>
            </a:extLst>
          </p:cNvPr>
          <p:cNvSpPr>
            <a:spLocks noGrp="1"/>
          </p:cNvSpPr>
          <p:nvPr>
            <p:ph type="dt" sz="half" idx="10"/>
          </p:nvPr>
        </p:nvSpPr>
        <p:spPr/>
        <p:txBody>
          <a:bodyPr/>
          <a:lstStyle/>
          <a:p>
            <a:fld id="{D4434EAC-051A-4BA5-9748-9745F9DBECB0}"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DD4966A1-BBD1-4F0C-9A91-600755EF298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07D0A5F-3E2C-477D-85FA-8C3FD6EF084B}"/>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19546697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317770D-BDB0-4EEB-BA7D-67863E079A6E}"/>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BF17CD1-9D51-4B59-B076-A001ABD62AC3}"/>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E9C6921-CC7A-40E8-A4EC-1A47393AC049}"/>
              </a:ext>
            </a:extLst>
          </p:cNvPr>
          <p:cNvSpPr>
            <a:spLocks noGrp="1"/>
          </p:cNvSpPr>
          <p:nvPr>
            <p:ph type="dt" sz="half" idx="10"/>
          </p:nvPr>
        </p:nvSpPr>
        <p:spPr/>
        <p:txBody>
          <a:bodyPr/>
          <a:lstStyle/>
          <a:p>
            <a:fld id="{D4434EAC-051A-4BA5-9748-9745F9DBECB0}"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190B501B-EBEC-4A44-A378-D800433E171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87E09B4-7BD6-47E3-8E09-F2CE1676EEFC}"/>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422416864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024BE2-5C88-4C0B-AF76-43D79ED48919}"/>
              </a:ext>
            </a:extLst>
          </p:cNvPr>
          <p:cNvSpPr>
            <a:spLocks noGrp="1"/>
          </p:cNvSpPr>
          <p:nvPr>
            <p:ph type="title"/>
          </p:nvPr>
        </p:nvSpPr>
        <p:spPr>
          <a:xfrm>
            <a:off x="3128109" y="277193"/>
            <a:ext cx="5935782" cy="435578"/>
          </a:xfrm>
          <a:prstGeom prst="rect">
            <a:avLst/>
          </a:prstGeom>
        </p:spPr>
        <p:txBody>
          <a:bodyPr anchor="ctr"/>
          <a:lstStyle>
            <a:lvl1pPr algn="ctr">
              <a:defRPr sz="2400" b="1">
                <a:latin typeface="+mn-ea"/>
                <a:ea typeface="+mn-ea"/>
              </a:defRPr>
            </a:lvl1pPr>
          </a:lstStyle>
          <a:p>
            <a:r>
              <a:rPr kumimoji="1" lang="ja-JP" altLang="en-US"/>
              <a:t>マスター タイトルの書式設定</a:t>
            </a:r>
          </a:p>
        </p:txBody>
      </p:sp>
      <p:sp>
        <p:nvSpPr>
          <p:cNvPr id="3" name="スライド番号プレースホルダー 2">
            <a:extLst>
              <a:ext uri="{FF2B5EF4-FFF2-40B4-BE49-F238E27FC236}">
                <a16:creationId xmlns:a16="http://schemas.microsoft.com/office/drawing/2014/main" id="{BAE27350-F4C7-4235-AB7D-B932B3EA70B1}"/>
              </a:ext>
            </a:extLst>
          </p:cNvPr>
          <p:cNvSpPr>
            <a:spLocks noGrp="1"/>
          </p:cNvSpPr>
          <p:nvPr>
            <p:ph type="sldNum" sz="quarter" idx="10"/>
          </p:nvPr>
        </p:nvSpPr>
        <p:spPr/>
        <p:txBody>
          <a:bodyPr/>
          <a:lstStyle/>
          <a:p>
            <a:fld id="{E72C8F07-DB57-4129-B04E-1E64F941A10A}" type="slidenum">
              <a:rPr lang="ja-JP" altLang="en-US" smtClean="0"/>
              <a:pPr/>
              <a:t>‹#›</a:t>
            </a:fld>
            <a:endParaRPr lang="ja-JP" altLang="en-US" dirty="0"/>
          </a:p>
        </p:txBody>
      </p:sp>
    </p:spTree>
    <p:extLst>
      <p:ext uri="{BB962C8B-B14F-4D97-AF65-F5344CB8AC3E}">
        <p14:creationId xmlns:p14="http://schemas.microsoft.com/office/powerpoint/2010/main" val="54040756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cSld name="白紙">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FE68D6C1-B07F-410E-B194-A5CE3B2A1E11}"/>
              </a:ext>
            </a:extLst>
          </p:cNvPr>
          <p:cNvSpPr>
            <a:spLocks noGrp="1"/>
          </p:cNvSpPr>
          <p:nvPr>
            <p:ph type="sldNum" sz="quarter" idx="12"/>
          </p:nvPr>
        </p:nvSpPr>
        <p:spPr/>
        <p:txBody>
          <a:bodyPr/>
          <a:lstStyle/>
          <a:p>
            <a:fld id="{5B7081D9-8F3A-4C2A-8F7E-FB0E45FE6BE0}" type="slidenum">
              <a:rPr kumimoji="1" lang="ja-JP" altLang="en-US" smtClean="0"/>
              <a:t>‹#›</a:t>
            </a:fld>
            <a:endParaRPr kumimoji="1" lang="ja-JP" altLang="en-US"/>
          </a:p>
        </p:txBody>
      </p:sp>
    </p:spTree>
    <p:extLst>
      <p:ext uri="{BB962C8B-B14F-4D97-AF65-F5344CB8AC3E}">
        <p14:creationId xmlns:p14="http://schemas.microsoft.com/office/powerpoint/2010/main" val="166345348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ユーザー設定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024BE2-5C88-4C0B-AF76-43D79ED48919}"/>
              </a:ext>
            </a:extLst>
          </p:cNvPr>
          <p:cNvSpPr>
            <a:spLocks noGrp="1"/>
          </p:cNvSpPr>
          <p:nvPr>
            <p:ph type="title"/>
          </p:nvPr>
        </p:nvSpPr>
        <p:spPr>
          <a:xfrm>
            <a:off x="3128109" y="277193"/>
            <a:ext cx="5935782" cy="435578"/>
          </a:xfrm>
          <a:prstGeom prst="rect">
            <a:avLst/>
          </a:prstGeom>
        </p:spPr>
        <p:txBody>
          <a:bodyPr anchor="ctr"/>
          <a:lstStyle>
            <a:lvl1pPr algn="ctr">
              <a:defRPr sz="2400" b="1">
                <a:latin typeface="+mn-ea"/>
                <a:ea typeface="+mn-ea"/>
              </a:defRPr>
            </a:lvl1pPr>
          </a:lstStyle>
          <a:p>
            <a:r>
              <a:rPr kumimoji="1" lang="ja-JP" altLang="en-US"/>
              <a:t>マスター タイトルの書式設定</a:t>
            </a:r>
          </a:p>
        </p:txBody>
      </p:sp>
      <p:sp>
        <p:nvSpPr>
          <p:cNvPr id="3" name="スライド番号プレースホルダー 2">
            <a:extLst>
              <a:ext uri="{FF2B5EF4-FFF2-40B4-BE49-F238E27FC236}">
                <a16:creationId xmlns:a16="http://schemas.microsoft.com/office/drawing/2014/main" id="{BAE27350-F4C7-4235-AB7D-B932B3EA70B1}"/>
              </a:ext>
            </a:extLst>
          </p:cNvPr>
          <p:cNvSpPr>
            <a:spLocks noGrp="1"/>
          </p:cNvSpPr>
          <p:nvPr>
            <p:ph type="sldNum" sz="quarter" idx="10"/>
          </p:nvPr>
        </p:nvSpPr>
        <p:spPr/>
        <p:txBody>
          <a:bodyPr/>
          <a:lstStyle/>
          <a:p>
            <a:fld id="{E72C8F07-DB57-4129-B04E-1E64F941A10A}" type="slidenum">
              <a:rPr lang="ja-JP" altLang="en-US" smtClean="0"/>
              <a:pPr/>
              <a:t>‹#›</a:t>
            </a:fld>
            <a:endParaRPr lang="ja-JP" altLang="en-US" dirty="0"/>
          </a:p>
        </p:txBody>
      </p:sp>
    </p:spTree>
    <p:extLst>
      <p:ext uri="{BB962C8B-B14F-4D97-AF65-F5344CB8AC3E}">
        <p14:creationId xmlns:p14="http://schemas.microsoft.com/office/powerpoint/2010/main" val="154015859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目次スライド">
    <p:spTree>
      <p:nvGrpSpPr>
        <p:cNvPr id="1" name=""/>
        <p:cNvGrpSpPr/>
        <p:nvPr/>
      </p:nvGrpSpPr>
      <p:grpSpPr>
        <a:xfrm>
          <a:off x="0" y="0"/>
          <a:ext cx="0" cy="0"/>
          <a:chOff x="0" y="0"/>
          <a:chExt cx="0" cy="0"/>
        </a:xfrm>
      </p:grpSpPr>
      <p:cxnSp>
        <p:nvCxnSpPr>
          <p:cNvPr id="8" name="直線コネクタ 7"/>
          <p:cNvCxnSpPr/>
          <p:nvPr/>
        </p:nvCxnSpPr>
        <p:spPr>
          <a:xfrm>
            <a:off x="0" y="816834"/>
            <a:ext cx="1219200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7" name="スライド番号プレースホルダー 5">
            <a:extLst>
              <a:ext uri="{FF2B5EF4-FFF2-40B4-BE49-F238E27FC236}">
                <a16:creationId xmlns:a16="http://schemas.microsoft.com/office/drawing/2014/main" id="{BC7B947E-7309-4E90-BC14-4E921A8827A3}"/>
              </a:ext>
            </a:extLst>
          </p:cNvPr>
          <p:cNvSpPr>
            <a:spLocks noGrp="1"/>
          </p:cNvSpPr>
          <p:nvPr>
            <p:ph type="sldNum" sz="quarter" idx="4"/>
          </p:nvPr>
        </p:nvSpPr>
        <p:spPr>
          <a:xfrm>
            <a:off x="11832000" y="6570000"/>
            <a:ext cx="360000" cy="288000"/>
          </a:xfrm>
          <a:prstGeom prst="rect">
            <a:avLst/>
          </a:prstGeom>
          <a:solidFill>
            <a:schemeClr val="tx1"/>
          </a:solidFill>
        </p:spPr>
        <p:txBody>
          <a:bodyPr vert="horz" lIns="36000" tIns="36000" rIns="36000" bIns="36000" rtlCol="0" anchor="ctr"/>
          <a:lstStyle>
            <a:lvl1pPr algn="ctr">
              <a:defRPr sz="1400" b="1">
                <a:solidFill>
                  <a:schemeClr val="bg1"/>
                </a:solidFill>
              </a:defRPr>
            </a:lvl1pPr>
          </a:lstStyle>
          <a:p>
            <a:fld id="{80709F25-3440-4B76-B09C-B07F16B95057}" type="slidenum">
              <a:rPr lang="ja-JP" altLang="en-US" smtClean="0"/>
              <a:pPr/>
              <a:t>‹#›</a:t>
            </a:fld>
            <a:endParaRPr lang="ja-JP" altLang="en-US" dirty="0"/>
          </a:p>
        </p:txBody>
      </p:sp>
    </p:spTree>
    <p:extLst>
      <p:ext uri="{BB962C8B-B14F-4D97-AF65-F5344CB8AC3E}">
        <p14:creationId xmlns:p14="http://schemas.microsoft.com/office/powerpoint/2010/main" val="4758182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0_目次スライド">
    <p:spTree>
      <p:nvGrpSpPr>
        <p:cNvPr id="1" name=""/>
        <p:cNvGrpSpPr/>
        <p:nvPr/>
      </p:nvGrpSpPr>
      <p:grpSpPr>
        <a:xfrm>
          <a:off x="0" y="0"/>
          <a:ext cx="0" cy="0"/>
          <a:chOff x="0" y="0"/>
          <a:chExt cx="0" cy="0"/>
        </a:xfrm>
      </p:grpSpPr>
      <p:sp>
        <p:nvSpPr>
          <p:cNvPr id="7" name="AutoShape 7"/>
          <p:cNvSpPr>
            <a:spLocks noChangeArrowheads="1"/>
          </p:cNvSpPr>
          <p:nvPr/>
        </p:nvSpPr>
        <p:spPr bwMode="auto">
          <a:xfrm>
            <a:off x="0" y="4763"/>
            <a:ext cx="12192000" cy="144462"/>
          </a:xfrm>
          <a:prstGeom prst="roundRect">
            <a:avLst>
              <a:gd name="adj" fmla="val 16667"/>
            </a:avLst>
          </a:prstGeom>
          <a:gradFill rotWithShape="1">
            <a:gsLst>
              <a:gs pos="0">
                <a:srgbClr val="EAEAEA"/>
              </a:gs>
              <a:gs pos="50000">
                <a:srgbClr val="CCCCFF">
                  <a:alpha val="50196"/>
                </a:srgbClr>
              </a:gs>
              <a:gs pos="100000">
                <a:srgbClr val="EAEAEA"/>
              </a:gs>
            </a:gsLst>
            <a:lin ang="5400000" scaled="1"/>
          </a:gradFill>
          <a:ln w="9525">
            <a:noFill/>
            <a:round/>
            <a:headEnd/>
            <a:tailEnd/>
          </a:ln>
          <a:effectLst/>
        </p:spPr>
        <p:txBody>
          <a:bodyPr wrap="none" anchor="ctr"/>
          <a:lstStyle/>
          <a:p>
            <a:pPr>
              <a:defRPr/>
            </a:pPr>
            <a:r>
              <a:rPr lang="ja-JP" altLang="en-US" sz="563" i="1" dirty="0">
                <a:solidFill>
                  <a:srgbClr val="7030A0"/>
                </a:solidFill>
                <a:ea typeface="ＭＳ Ｐゴシック" pitchFamily="50" charset="-128"/>
              </a:rPr>
              <a:t>自衛隊サイバー防衛隊</a:t>
            </a:r>
          </a:p>
        </p:txBody>
      </p:sp>
      <p:sp>
        <p:nvSpPr>
          <p:cNvPr id="30" name="円柱 29"/>
          <p:cNvSpPr/>
          <p:nvPr/>
        </p:nvSpPr>
        <p:spPr>
          <a:xfrm rot="5400000">
            <a:off x="5849967" y="-4557197"/>
            <a:ext cx="492066" cy="10082703"/>
          </a:xfrm>
          <a:prstGeom prst="can">
            <a:avLst/>
          </a:prstGeom>
          <a:gradFill flip="none" rotWithShape="1">
            <a:gsLst>
              <a:gs pos="0">
                <a:srgbClr val="6666FF">
                  <a:alpha val="50196"/>
                </a:srgbClr>
              </a:gs>
              <a:gs pos="50000">
                <a:schemeClr val="accent1">
                  <a:tint val="23500"/>
                  <a:satMod val="160000"/>
                </a:schemeClr>
              </a:gs>
              <a:gs pos="100000">
                <a:srgbClr val="6666FF">
                  <a:alpha val="50196"/>
                </a:srgb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kumimoji="1" lang="ja-JP" altLang="en-US" sz="1013" dirty="0"/>
          </a:p>
        </p:txBody>
      </p:sp>
      <p:pic>
        <p:nvPicPr>
          <p:cNvPr id="9" name="図 8">
            <a:extLst>
              <a:ext uri="{FF2B5EF4-FFF2-40B4-BE49-F238E27FC236}">
                <a16:creationId xmlns:a16="http://schemas.microsoft.com/office/drawing/2014/main" id="{92D74096-E69F-483E-AE2F-C08460FEC01D}"/>
              </a:ext>
            </a:extLst>
          </p:cNvPr>
          <p:cNvPicPr>
            <a:picLocks noChangeAspect="1"/>
          </p:cNvPicPr>
          <p:nvPr userDrawn="1"/>
        </p:nvPicPr>
        <p:blipFill rotWithShape="1">
          <a:blip r:embed="rId2"/>
          <a:srcRect l="10091"/>
          <a:stretch/>
        </p:blipFill>
        <p:spPr>
          <a:xfrm>
            <a:off x="158331" y="149225"/>
            <a:ext cx="702407" cy="684282"/>
          </a:xfrm>
          <a:prstGeom prst="rect">
            <a:avLst/>
          </a:prstGeom>
        </p:spPr>
      </p:pic>
      <p:cxnSp>
        <p:nvCxnSpPr>
          <p:cNvPr id="8" name="直線コネクタ 7"/>
          <p:cNvCxnSpPr/>
          <p:nvPr/>
        </p:nvCxnSpPr>
        <p:spPr>
          <a:xfrm>
            <a:off x="0" y="816834"/>
            <a:ext cx="1219200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10" name="タイトル 1">
            <a:extLst>
              <a:ext uri="{FF2B5EF4-FFF2-40B4-BE49-F238E27FC236}">
                <a16:creationId xmlns:a16="http://schemas.microsoft.com/office/drawing/2014/main" id="{E4921DBA-5C79-42EA-82CA-CD6060DE48CA}"/>
              </a:ext>
            </a:extLst>
          </p:cNvPr>
          <p:cNvSpPr>
            <a:spLocks noGrp="1"/>
          </p:cNvSpPr>
          <p:nvPr>
            <p:ph type="ctrTitle"/>
          </p:nvPr>
        </p:nvSpPr>
        <p:spPr>
          <a:xfrm>
            <a:off x="1524000" y="-517649"/>
            <a:ext cx="9144000" cy="473465"/>
          </a:xfrm>
        </p:spPr>
        <p:txBody>
          <a:bodyPr anchor="ctr">
            <a:normAutofit/>
          </a:bodyPr>
          <a:lstStyle>
            <a:lvl1pPr algn="ctr">
              <a:defRPr sz="1575" b="1">
                <a:latin typeface="游ゴシック" panose="020B0400000000000000" pitchFamily="50" charset="-128"/>
                <a:ea typeface="游ゴシック" panose="020B0400000000000000" pitchFamily="50" charset="-128"/>
              </a:defRPr>
            </a:lvl1pPr>
          </a:lstStyle>
          <a:p>
            <a:r>
              <a:rPr kumimoji="1" lang="ja-JP" altLang="en-US" dirty="0"/>
              <a:t>マスター タイトルの書式設定</a:t>
            </a:r>
          </a:p>
        </p:txBody>
      </p:sp>
      <p:sp>
        <p:nvSpPr>
          <p:cNvPr id="11" name="スライド番号プレースホルダー 5">
            <a:extLst>
              <a:ext uri="{FF2B5EF4-FFF2-40B4-BE49-F238E27FC236}">
                <a16:creationId xmlns:a16="http://schemas.microsoft.com/office/drawing/2014/main" id="{52FD3511-7437-4CB1-8325-8DCF9234CBD1}"/>
              </a:ext>
            </a:extLst>
          </p:cNvPr>
          <p:cNvSpPr>
            <a:spLocks noGrp="1"/>
          </p:cNvSpPr>
          <p:nvPr>
            <p:ph type="sldNum" sz="quarter" idx="4"/>
          </p:nvPr>
        </p:nvSpPr>
        <p:spPr>
          <a:xfrm>
            <a:off x="11832000" y="6570000"/>
            <a:ext cx="360000" cy="288000"/>
          </a:xfrm>
          <a:prstGeom prst="rect">
            <a:avLst/>
          </a:prstGeom>
          <a:solidFill>
            <a:schemeClr val="tx1"/>
          </a:solidFill>
        </p:spPr>
        <p:txBody>
          <a:bodyPr vert="horz" lIns="36000" tIns="36000" rIns="36000" bIns="36000" rtlCol="0" anchor="ctr"/>
          <a:lstStyle>
            <a:lvl1pPr algn="ctr">
              <a:defRPr sz="788" b="1">
                <a:solidFill>
                  <a:schemeClr val="bg1"/>
                </a:solidFill>
              </a:defRPr>
            </a:lvl1pPr>
          </a:lstStyle>
          <a:p>
            <a:fld id="{80709F25-3440-4B76-B09C-B07F16B95057}" type="slidenum">
              <a:rPr lang="ja-JP" altLang="en-US" smtClean="0"/>
              <a:pPr/>
              <a:t>‹#›</a:t>
            </a:fld>
            <a:endParaRPr lang="ja-JP" altLang="en-US" dirty="0"/>
          </a:p>
        </p:txBody>
      </p:sp>
    </p:spTree>
    <p:extLst>
      <p:ext uri="{BB962C8B-B14F-4D97-AF65-F5344CB8AC3E}">
        <p14:creationId xmlns:p14="http://schemas.microsoft.com/office/powerpoint/2010/main" val="378297997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0155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5589A10-7E6D-4E64-9A5E-158B59E19D7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5475DBF-6F3A-4565-B9C3-2D71D6506A51}"/>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702626EC-4BA0-4537-909C-541B0CA61167}"/>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90424974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Tree>
    <p:extLst>
      <p:ext uri="{BB962C8B-B14F-4D97-AF65-F5344CB8AC3E}">
        <p14:creationId xmlns:p14="http://schemas.microsoft.com/office/powerpoint/2010/main" val="91313310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0_目次スライド">
    <p:spTree>
      <p:nvGrpSpPr>
        <p:cNvPr id="1" name=""/>
        <p:cNvGrpSpPr/>
        <p:nvPr/>
      </p:nvGrpSpPr>
      <p:grpSpPr>
        <a:xfrm>
          <a:off x="0" y="0"/>
          <a:ext cx="0" cy="0"/>
          <a:chOff x="0" y="0"/>
          <a:chExt cx="0" cy="0"/>
        </a:xfrm>
      </p:grpSpPr>
      <p:sp>
        <p:nvSpPr>
          <p:cNvPr id="11" name="スライド番号プレースホルダー 5">
            <a:extLst>
              <a:ext uri="{FF2B5EF4-FFF2-40B4-BE49-F238E27FC236}">
                <a16:creationId xmlns:a16="http://schemas.microsoft.com/office/drawing/2014/main" id="{52FD3511-7437-4CB1-8325-8DCF9234CBD1}"/>
              </a:ext>
            </a:extLst>
          </p:cNvPr>
          <p:cNvSpPr>
            <a:spLocks noGrp="1"/>
          </p:cNvSpPr>
          <p:nvPr>
            <p:ph type="sldNum" sz="quarter" idx="4"/>
          </p:nvPr>
        </p:nvSpPr>
        <p:spPr>
          <a:xfrm>
            <a:off x="11832000" y="6570000"/>
            <a:ext cx="360000" cy="288000"/>
          </a:xfrm>
          <a:prstGeom prst="rect">
            <a:avLst/>
          </a:prstGeom>
          <a:solidFill>
            <a:schemeClr val="tx1"/>
          </a:solidFill>
        </p:spPr>
        <p:txBody>
          <a:bodyPr vert="horz" lIns="36000" tIns="36000" rIns="36000" bIns="36000" rtlCol="0" anchor="ctr"/>
          <a:lstStyle>
            <a:lvl1pPr algn="ctr">
              <a:defRPr sz="788" b="1">
                <a:solidFill>
                  <a:schemeClr val="bg1"/>
                </a:solidFill>
              </a:defRPr>
            </a:lvl1pPr>
          </a:lstStyle>
          <a:p>
            <a:fld id="{80709F25-3440-4B76-B09C-B07F16B95057}" type="slidenum">
              <a:rPr lang="ja-JP" altLang="en-US" smtClean="0"/>
              <a:pPr/>
              <a:t>‹#›</a:t>
            </a:fld>
            <a:endParaRPr lang="ja-JP" altLang="en-US" dirty="0"/>
          </a:p>
        </p:txBody>
      </p:sp>
    </p:spTree>
    <p:extLst>
      <p:ext uri="{BB962C8B-B14F-4D97-AF65-F5344CB8AC3E}">
        <p14:creationId xmlns:p14="http://schemas.microsoft.com/office/powerpoint/2010/main" val="176901771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1_目次スライド">
    <p:spTree>
      <p:nvGrpSpPr>
        <p:cNvPr id="1" name=""/>
        <p:cNvGrpSpPr/>
        <p:nvPr/>
      </p:nvGrpSpPr>
      <p:grpSpPr>
        <a:xfrm>
          <a:off x="0" y="0"/>
          <a:ext cx="0" cy="0"/>
          <a:chOff x="0" y="0"/>
          <a:chExt cx="0" cy="0"/>
        </a:xfrm>
      </p:grpSpPr>
      <p:cxnSp>
        <p:nvCxnSpPr>
          <p:cNvPr id="8" name="直線コネクタ 7"/>
          <p:cNvCxnSpPr/>
          <p:nvPr userDrawn="1"/>
        </p:nvCxnSpPr>
        <p:spPr>
          <a:xfrm>
            <a:off x="0" y="816834"/>
            <a:ext cx="1219200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7" name="スライド番号プレースホルダー 5">
            <a:extLst>
              <a:ext uri="{FF2B5EF4-FFF2-40B4-BE49-F238E27FC236}">
                <a16:creationId xmlns:a16="http://schemas.microsoft.com/office/drawing/2014/main" id="{BC7B947E-7309-4E90-BC14-4E921A8827A3}"/>
              </a:ext>
            </a:extLst>
          </p:cNvPr>
          <p:cNvSpPr>
            <a:spLocks noGrp="1"/>
          </p:cNvSpPr>
          <p:nvPr>
            <p:ph type="sldNum" sz="quarter" idx="4"/>
          </p:nvPr>
        </p:nvSpPr>
        <p:spPr>
          <a:xfrm>
            <a:off x="11832000" y="6570000"/>
            <a:ext cx="360000" cy="288000"/>
          </a:xfrm>
          <a:prstGeom prst="rect">
            <a:avLst/>
          </a:prstGeom>
          <a:solidFill>
            <a:schemeClr val="tx1"/>
          </a:solidFill>
        </p:spPr>
        <p:txBody>
          <a:bodyPr vert="horz" lIns="36000" tIns="36000" rIns="36000" bIns="36000" rtlCol="0" anchor="ctr"/>
          <a:lstStyle>
            <a:lvl1pPr algn="ctr">
              <a:defRPr sz="1400" b="1">
                <a:solidFill>
                  <a:schemeClr val="bg1"/>
                </a:solidFill>
              </a:defRPr>
            </a:lvl1pPr>
          </a:lstStyle>
          <a:p>
            <a:fld id="{80709F25-3440-4B76-B09C-B07F16B95057}" type="slidenum">
              <a:rPr lang="ja-JP" altLang="en-US" smtClean="0"/>
              <a:pPr/>
              <a:t>‹#›</a:t>
            </a:fld>
            <a:endParaRPr lang="ja-JP" altLang="en-US" dirty="0"/>
          </a:p>
        </p:txBody>
      </p:sp>
    </p:spTree>
    <p:extLst>
      <p:ext uri="{BB962C8B-B14F-4D97-AF65-F5344CB8AC3E}">
        <p14:creationId xmlns:p14="http://schemas.microsoft.com/office/powerpoint/2010/main" val="28512319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ユーザー設定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4514E3-AA6A-40E8-9BCC-4B1FE39F1CA5}"/>
              </a:ext>
            </a:extLst>
          </p:cNvPr>
          <p:cNvSpPr>
            <a:spLocks noGrp="1"/>
          </p:cNvSpPr>
          <p:nvPr>
            <p:ph type="title"/>
          </p:nvPr>
        </p:nvSpPr>
        <p:spPr>
          <a:xfrm>
            <a:off x="2002366" y="109009"/>
            <a:ext cx="8373533" cy="482600"/>
          </a:xfrm>
          <a:prstGeom prst="rect">
            <a:avLst/>
          </a:prstGeom>
        </p:spPr>
        <p:txBody>
          <a:bodyPr/>
          <a:lstStyle>
            <a:lvl1pPr algn="ctr">
              <a:defRPr sz="2800">
                <a:latin typeface="ＭＳ ゴシック" panose="020B0609070205080204" pitchFamily="49" charset="-128"/>
                <a:ea typeface="ＭＳ ゴシック" panose="020B0609070205080204" pitchFamily="49" charset="-128"/>
              </a:defRPr>
            </a:lvl1pPr>
          </a:lstStyle>
          <a:p>
            <a:r>
              <a:rPr kumimoji="1" lang="ja-JP" altLang="en-US"/>
              <a:t>マスター タイトルの書式設定</a:t>
            </a:r>
          </a:p>
        </p:txBody>
      </p:sp>
    </p:spTree>
    <p:extLst>
      <p:ext uri="{BB962C8B-B14F-4D97-AF65-F5344CB8AC3E}">
        <p14:creationId xmlns:p14="http://schemas.microsoft.com/office/powerpoint/2010/main" val="84750182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1B272F-E9FC-4035-96FD-21186CD5463C}"/>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3A0A509D-1670-472F-8B74-A175AC1AC9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8B716FEC-4551-400A-9909-EDB16A806B14}"/>
              </a:ext>
            </a:extLst>
          </p:cNvPr>
          <p:cNvSpPr>
            <a:spLocks noGrp="1"/>
          </p:cNvSpPr>
          <p:nvPr>
            <p:ph type="dt" sz="half" idx="10"/>
          </p:nvPr>
        </p:nvSpPr>
        <p:spPr/>
        <p:txBody>
          <a:bodyPr/>
          <a:lstStyle/>
          <a:p>
            <a:fld id="{C764DE79-268F-4C1A-8933-263129D2AF90}" type="datetimeFigureOut">
              <a:rPr lang="en-US" smtClean="0"/>
              <a:t>2/16/2026</a:t>
            </a:fld>
            <a:endParaRPr lang="en-US" dirty="0"/>
          </a:p>
        </p:txBody>
      </p:sp>
      <p:sp>
        <p:nvSpPr>
          <p:cNvPr id="5" name="フッター プレースホルダー 4">
            <a:extLst>
              <a:ext uri="{FF2B5EF4-FFF2-40B4-BE49-F238E27FC236}">
                <a16:creationId xmlns:a16="http://schemas.microsoft.com/office/drawing/2014/main" id="{2B6A2E3F-B806-4CAD-8643-B2BA0461DEC4}"/>
              </a:ext>
            </a:extLst>
          </p:cNvPr>
          <p:cNvSpPr>
            <a:spLocks noGrp="1"/>
          </p:cNvSpPr>
          <p:nvPr>
            <p:ph type="ftr" sz="quarter" idx="11"/>
          </p:nvPr>
        </p:nvSpPr>
        <p:spPr/>
        <p:txBody>
          <a:bodyPr/>
          <a:lstStyle/>
          <a:p>
            <a:endParaRPr lang="en-US" dirty="0"/>
          </a:p>
        </p:txBody>
      </p:sp>
      <p:sp>
        <p:nvSpPr>
          <p:cNvPr id="6" name="スライド番号プレースホルダー 5">
            <a:extLst>
              <a:ext uri="{FF2B5EF4-FFF2-40B4-BE49-F238E27FC236}">
                <a16:creationId xmlns:a16="http://schemas.microsoft.com/office/drawing/2014/main" id="{75C8CC78-B152-4D0C-8220-56A762DD99B1}"/>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7896719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2DEA86-AD1E-470B-9562-7E62DCA163D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08FE611C-D59B-4F2F-AA11-6D8F1E199D33}"/>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C157361-111B-4C95-B7C7-BAA8E7952D22}"/>
              </a:ext>
            </a:extLst>
          </p:cNvPr>
          <p:cNvSpPr>
            <a:spLocks noGrp="1"/>
          </p:cNvSpPr>
          <p:nvPr>
            <p:ph type="dt" sz="half" idx="10"/>
          </p:nvPr>
        </p:nvSpPr>
        <p:spPr/>
        <p:txBody>
          <a:bodyPr/>
          <a:lstStyle/>
          <a:p>
            <a:fld id="{C764DE79-268F-4C1A-8933-263129D2AF90}" type="datetimeFigureOut">
              <a:rPr lang="en-US" smtClean="0"/>
              <a:t>2/16/2026</a:t>
            </a:fld>
            <a:endParaRPr lang="en-US" dirty="0"/>
          </a:p>
        </p:txBody>
      </p:sp>
      <p:sp>
        <p:nvSpPr>
          <p:cNvPr id="5" name="フッター プレースホルダー 4">
            <a:extLst>
              <a:ext uri="{FF2B5EF4-FFF2-40B4-BE49-F238E27FC236}">
                <a16:creationId xmlns:a16="http://schemas.microsoft.com/office/drawing/2014/main" id="{020D0685-74BA-4F0B-AC8E-6BB6959273AF}"/>
              </a:ext>
            </a:extLst>
          </p:cNvPr>
          <p:cNvSpPr>
            <a:spLocks noGrp="1"/>
          </p:cNvSpPr>
          <p:nvPr>
            <p:ph type="ftr" sz="quarter" idx="11"/>
          </p:nvPr>
        </p:nvSpPr>
        <p:spPr/>
        <p:txBody>
          <a:bodyPr/>
          <a:lstStyle/>
          <a:p>
            <a:endParaRPr lang="en-US" dirty="0"/>
          </a:p>
        </p:txBody>
      </p:sp>
      <p:sp>
        <p:nvSpPr>
          <p:cNvPr id="6" name="スライド番号プレースホルダー 5">
            <a:extLst>
              <a:ext uri="{FF2B5EF4-FFF2-40B4-BE49-F238E27FC236}">
                <a16:creationId xmlns:a16="http://schemas.microsoft.com/office/drawing/2014/main" id="{8AE91779-D561-4345-B29C-FC1D60BBF51C}"/>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9436550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911039-5760-4C47-B4AB-AFF5F88E1E01}"/>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18F94F8-4DCF-49B7-9937-05B85C2E60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3755151-4F85-4E09-B114-D07B1B72E03B}"/>
              </a:ext>
            </a:extLst>
          </p:cNvPr>
          <p:cNvSpPr>
            <a:spLocks noGrp="1"/>
          </p:cNvSpPr>
          <p:nvPr>
            <p:ph type="dt" sz="half" idx="10"/>
          </p:nvPr>
        </p:nvSpPr>
        <p:spPr/>
        <p:txBody>
          <a:bodyPr/>
          <a:lstStyle/>
          <a:p>
            <a:fld id="{C764DE79-268F-4C1A-8933-263129D2AF90}" type="datetimeFigureOut">
              <a:rPr lang="en-US" smtClean="0"/>
              <a:t>2/16/2026</a:t>
            </a:fld>
            <a:endParaRPr lang="en-US" dirty="0"/>
          </a:p>
        </p:txBody>
      </p:sp>
      <p:sp>
        <p:nvSpPr>
          <p:cNvPr id="5" name="フッター プレースホルダー 4">
            <a:extLst>
              <a:ext uri="{FF2B5EF4-FFF2-40B4-BE49-F238E27FC236}">
                <a16:creationId xmlns:a16="http://schemas.microsoft.com/office/drawing/2014/main" id="{463331AA-CDCE-42CE-88B2-767BFF882E2C}"/>
              </a:ext>
            </a:extLst>
          </p:cNvPr>
          <p:cNvSpPr>
            <a:spLocks noGrp="1"/>
          </p:cNvSpPr>
          <p:nvPr>
            <p:ph type="ftr" sz="quarter" idx="11"/>
          </p:nvPr>
        </p:nvSpPr>
        <p:spPr/>
        <p:txBody>
          <a:bodyPr/>
          <a:lstStyle/>
          <a:p>
            <a:endParaRPr lang="en-US" dirty="0"/>
          </a:p>
        </p:txBody>
      </p:sp>
      <p:sp>
        <p:nvSpPr>
          <p:cNvPr id="6" name="スライド番号プレースホルダー 5">
            <a:extLst>
              <a:ext uri="{FF2B5EF4-FFF2-40B4-BE49-F238E27FC236}">
                <a16:creationId xmlns:a16="http://schemas.microsoft.com/office/drawing/2014/main" id="{C5ADC576-CE91-4B9E-87C8-08B283F7407E}"/>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446361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2967FD-FFD7-48FD-9467-3E7C6AC9DB4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555F71F-1BE2-4848-B16C-585220BB3F52}"/>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C1678757-192A-4A07-A464-92ABE7B73DDE}"/>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076B2E82-FC76-4C5D-A8D4-BE7BA1A17E40}"/>
              </a:ext>
            </a:extLst>
          </p:cNvPr>
          <p:cNvSpPr>
            <a:spLocks noGrp="1"/>
          </p:cNvSpPr>
          <p:nvPr>
            <p:ph type="dt" sz="half" idx="10"/>
          </p:nvPr>
        </p:nvSpPr>
        <p:spPr/>
        <p:txBody>
          <a:bodyPr/>
          <a:lstStyle/>
          <a:p>
            <a:fld id="{C764DE79-268F-4C1A-8933-263129D2AF90}" type="datetimeFigureOut">
              <a:rPr lang="en-US" smtClean="0"/>
              <a:t>2/16/2026</a:t>
            </a:fld>
            <a:endParaRPr lang="en-US" dirty="0"/>
          </a:p>
        </p:txBody>
      </p:sp>
      <p:sp>
        <p:nvSpPr>
          <p:cNvPr id="6" name="フッター プレースホルダー 5">
            <a:extLst>
              <a:ext uri="{FF2B5EF4-FFF2-40B4-BE49-F238E27FC236}">
                <a16:creationId xmlns:a16="http://schemas.microsoft.com/office/drawing/2014/main" id="{C9B1C62C-33FC-48A7-889F-1E4FA3489DF2}"/>
              </a:ext>
            </a:extLst>
          </p:cNvPr>
          <p:cNvSpPr>
            <a:spLocks noGrp="1"/>
          </p:cNvSpPr>
          <p:nvPr>
            <p:ph type="ftr" sz="quarter" idx="11"/>
          </p:nvPr>
        </p:nvSpPr>
        <p:spPr/>
        <p:txBody>
          <a:bodyPr/>
          <a:lstStyle/>
          <a:p>
            <a:endParaRPr lang="en-US" dirty="0"/>
          </a:p>
        </p:txBody>
      </p:sp>
      <p:sp>
        <p:nvSpPr>
          <p:cNvPr id="7" name="スライド番号プレースホルダー 6">
            <a:extLst>
              <a:ext uri="{FF2B5EF4-FFF2-40B4-BE49-F238E27FC236}">
                <a16:creationId xmlns:a16="http://schemas.microsoft.com/office/drawing/2014/main" id="{F55F377A-0F01-4C00-91BD-B339A13A543B}"/>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26040377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3D0639-FA81-4855-88D7-3B7F7BACCDC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C5DCC13-8FBC-49E1-8881-323AAE95BB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FBFCA40E-0851-4A7B-BA73-8FFC1BB1C404}"/>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B391F5AF-EF9E-4EE8-98E5-02D3386A46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A65AC4F7-02BE-4EC8-9459-5232B722B2B5}"/>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1B75FB71-B812-48CB-8377-D2BBA20C3DEC}"/>
              </a:ext>
            </a:extLst>
          </p:cNvPr>
          <p:cNvSpPr>
            <a:spLocks noGrp="1"/>
          </p:cNvSpPr>
          <p:nvPr>
            <p:ph type="dt" sz="half" idx="10"/>
          </p:nvPr>
        </p:nvSpPr>
        <p:spPr/>
        <p:txBody>
          <a:bodyPr/>
          <a:lstStyle/>
          <a:p>
            <a:fld id="{C764DE79-268F-4C1A-8933-263129D2AF90}" type="datetimeFigureOut">
              <a:rPr lang="en-US" smtClean="0"/>
              <a:t>2/16/2026</a:t>
            </a:fld>
            <a:endParaRPr lang="en-US" dirty="0"/>
          </a:p>
        </p:txBody>
      </p:sp>
      <p:sp>
        <p:nvSpPr>
          <p:cNvPr id="8" name="フッター プレースホルダー 7">
            <a:extLst>
              <a:ext uri="{FF2B5EF4-FFF2-40B4-BE49-F238E27FC236}">
                <a16:creationId xmlns:a16="http://schemas.microsoft.com/office/drawing/2014/main" id="{189CCBBC-7AEA-421D-A8AE-5423BBB3431B}"/>
              </a:ext>
            </a:extLst>
          </p:cNvPr>
          <p:cNvSpPr>
            <a:spLocks noGrp="1"/>
          </p:cNvSpPr>
          <p:nvPr>
            <p:ph type="ftr" sz="quarter" idx="11"/>
          </p:nvPr>
        </p:nvSpPr>
        <p:spPr/>
        <p:txBody>
          <a:bodyPr/>
          <a:lstStyle/>
          <a:p>
            <a:endParaRPr lang="en-US" dirty="0"/>
          </a:p>
        </p:txBody>
      </p:sp>
      <p:sp>
        <p:nvSpPr>
          <p:cNvPr id="9" name="スライド番号プレースホルダー 8">
            <a:extLst>
              <a:ext uri="{FF2B5EF4-FFF2-40B4-BE49-F238E27FC236}">
                <a16:creationId xmlns:a16="http://schemas.microsoft.com/office/drawing/2014/main" id="{854329C7-BD74-4F8A-AA0D-2AFB68B8F35D}"/>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566800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28CD1C8-F8F5-40A6-83EB-DEF1964390E0}"/>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FDC51ED9-0B25-4A8F-9C0F-778B9E4CE1ED}"/>
              </a:ext>
            </a:extLst>
          </p:cNvPr>
          <p:cNvSpPr>
            <a:spLocks noGrp="1"/>
          </p:cNvSpPr>
          <p:nvPr>
            <p:ph type="dt" sz="half" idx="10"/>
          </p:nvPr>
        </p:nvSpPr>
        <p:spPr/>
        <p:txBody>
          <a:bodyPr/>
          <a:lstStyle/>
          <a:p>
            <a:fld id="{C764DE79-268F-4C1A-8933-263129D2AF90}" type="datetimeFigureOut">
              <a:rPr lang="en-US" smtClean="0"/>
              <a:t>2/16/2026</a:t>
            </a:fld>
            <a:endParaRPr lang="en-US" dirty="0"/>
          </a:p>
        </p:txBody>
      </p:sp>
      <p:sp>
        <p:nvSpPr>
          <p:cNvPr id="4" name="フッター プレースホルダー 3">
            <a:extLst>
              <a:ext uri="{FF2B5EF4-FFF2-40B4-BE49-F238E27FC236}">
                <a16:creationId xmlns:a16="http://schemas.microsoft.com/office/drawing/2014/main" id="{850F3B9A-E5AF-45C8-B480-B6E04C496D3F}"/>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B6FE37F-081D-4A11-B8A1-1CF36A5208E4}"/>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93343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C2DFCE-552E-4F6B-95A4-F84E91E1B34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411923F-9C4F-4D40-9669-B8F345DE7C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86239637-19AD-4348-8832-8F6D73D5C5F7}"/>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AD89D6F8-07EA-4AEB-A587-08B17B7E57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83B17D10-2BFB-4D11-B6FC-1055B8D7AA0A}"/>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117478747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02745D8A-C287-4B15-93E2-C4093A272096}"/>
              </a:ext>
            </a:extLst>
          </p:cNvPr>
          <p:cNvSpPr>
            <a:spLocks noGrp="1"/>
          </p:cNvSpPr>
          <p:nvPr>
            <p:ph type="dt" sz="half" idx="10"/>
          </p:nvPr>
        </p:nvSpPr>
        <p:spPr/>
        <p:txBody>
          <a:bodyPr/>
          <a:lstStyle/>
          <a:p>
            <a:fld id="{C764DE79-268F-4C1A-8933-263129D2AF90}" type="datetimeFigureOut">
              <a:rPr lang="en-US" smtClean="0"/>
              <a:t>2/16/2026</a:t>
            </a:fld>
            <a:endParaRPr lang="en-US" dirty="0"/>
          </a:p>
        </p:txBody>
      </p:sp>
      <p:sp>
        <p:nvSpPr>
          <p:cNvPr id="3" name="フッター プレースホルダー 2">
            <a:extLst>
              <a:ext uri="{FF2B5EF4-FFF2-40B4-BE49-F238E27FC236}">
                <a16:creationId xmlns:a16="http://schemas.microsoft.com/office/drawing/2014/main" id="{A0EA149F-94F4-4053-B74B-96AFEB0D4AA4}"/>
              </a:ext>
            </a:extLst>
          </p:cNvPr>
          <p:cNvSpPr>
            <a:spLocks noGrp="1"/>
          </p:cNvSpPr>
          <p:nvPr>
            <p:ph type="ftr" sz="quarter" idx="11"/>
          </p:nvPr>
        </p:nvSpPr>
        <p:spPr/>
        <p:txBody>
          <a:bodyPr/>
          <a:lstStyle/>
          <a:p>
            <a:endParaRPr lang="en-US" dirty="0"/>
          </a:p>
        </p:txBody>
      </p:sp>
      <p:sp>
        <p:nvSpPr>
          <p:cNvPr id="4" name="スライド番号プレースホルダー 3">
            <a:extLst>
              <a:ext uri="{FF2B5EF4-FFF2-40B4-BE49-F238E27FC236}">
                <a16:creationId xmlns:a16="http://schemas.microsoft.com/office/drawing/2014/main" id="{141AAE60-A084-44B6-9352-1540C2A9FFB8}"/>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06014512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6F763C-6015-475D-AF48-A99A6BAC678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CC7D61B-4AD7-4776-B12A-8F077F8B68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135CD39-2BCF-411D-9087-403D691160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2C9A01E-9027-4F01-9723-8F35CAB89B0C}"/>
              </a:ext>
            </a:extLst>
          </p:cNvPr>
          <p:cNvSpPr>
            <a:spLocks noGrp="1"/>
          </p:cNvSpPr>
          <p:nvPr>
            <p:ph type="dt" sz="half" idx="10"/>
          </p:nvPr>
        </p:nvSpPr>
        <p:spPr/>
        <p:txBody>
          <a:bodyPr/>
          <a:lstStyle/>
          <a:p>
            <a:fld id="{C764DE79-268F-4C1A-8933-263129D2AF90}" type="datetimeFigureOut">
              <a:rPr lang="en-US" smtClean="0"/>
              <a:t>2/16/2026</a:t>
            </a:fld>
            <a:endParaRPr lang="en-US" dirty="0"/>
          </a:p>
        </p:txBody>
      </p:sp>
      <p:sp>
        <p:nvSpPr>
          <p:cNvPr id="6" name="フッター プレースホルダー 5">
            <a:extLst>
              <a:ext uri="{FF2B5EF4-FFF2-40B4-BE49-F238E27FC236}">
                <a16:creationId xmlns:a16="http://schemas.microsoft.com/office/drawing/2014/main" id="{4D32B8EF-70EB-418F-80D3-EC4D80B78BE4}"/>
              </a:ext>
            </a:extLst>
          </p:cNvPr>
          <p:cNvSpPr>
            <a:spLocks noGrp="1"/>
          </p:cNvSpPr>
          <p:nvPr>
            <p:ph type="ftr" sz="quarter" idx="11"/>
          </p:nvPr>
        </p:nvSpPr>
        <p:spPr/>
        <p:txBody>
          <a:bodyPr/>
          <a:lstStyle/>
          <a:p>
            <a:endParaRPr lang="en-US" dirty="0"/>
          </a:p>
        </p:txBody>
      </p:sp>
      <p:sp>
        <p:nvSpPr>
          <p:cNvPr id="7" name="スライド番号プレースホルダー 6">
            <a:extLst>
              <a:ext uri="{FF2B5EF4-FFF2-40B4-BE49-F238E27FC236}">
                <a16:creationId xmlns:a16="http://schemas.microsoft.com/office/drawing/2014/main" id="{20E149D4-3F37-4BE3-830C-D02386C59B2E}"/>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6936755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3BED78-5AA4-4258-9758-9808539FC3F4}"/>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80D7F1D0-5B82-4ED3-AB9D-B8933834D3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4C35FA85-6235-4C00-A678-02DC1E2270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5E3C1C9D-210D-431D-B304-D897565AEB0F}"/>
              </a:ext>
            </a:extLst>
          </p:cNvPr>
          <p:cNvSpPr>
            <a:spLocks noGrp="1"/>
          </p:cNvSpPr>
          <p:nvPr>
            <p:ph type="dt" sz="half" idx="10"/>
          </p:nvPr>
        </p:nvSpPr>
        <p:spPr/>
        <p:txBody>
          <a:bodyPr/>
          <a:lstStyle/>
          <a:p>
            <a:fld id="{C764DE79-268F-4C1A-8933-263129D2AF90}" type="datetimeFigureOut">
              <a:rPr lang="en-US" smtClean="0"/>
              <a:t>2/16/2026</a:t>
            </a:fld>
            <a:endParaRPr lang="en-US" dirty="0"/>
          </a:p>
        </p:txBody>
      </p:sp>
      <p:sp>
        <p:nvSpPr>
          <p:cNvPr id="6" name="フッター プレースホルダー 5">
            <a:extLst>
              <a:ext uri="{FF2B5EF4-FFF2-40B4-BE49-F238E27FC236}">
                <a16:creationId xmlns:a16="http://schemas.microsoft.com/office/drawing/2014/main" id="{0F710ED2-4880-4854-80E2-0FF5255B2988}"/>
              </a:ext>
            </a:extLst>
          </p:cNvPr>
          <p:cNvSpPr>
            <a:spLocks noGrp="1"/>
          </p:cNvSpPr>
          <p:nvPr>
            <p:ph type="ftr" sz="quarter" idx="11"/>
          </p:nvPr>
        </p:nvSpPr>
        <p:spPr/>
        <p:txBody>
          <a:bodyPr/>
          <a:lstStyle/>
          <a:p>
            <a:endParaRPr lang="en-US" dirty="0"/>
          </a:p>
        </p:txBody>
      </p:sp>
      <p:sp>
        <p:nvSpPr>
          <p:cNvPr id="7" name="スライド番号プレースホルダー 6">
            <a:extLst>
              <a:ext uri="{FF2B5EF4-FFF2-40B4-BE49-F238E27FC236}">
                <a16:creationId xmlns:a16="http://schemas.microsoft.com/office/drawing/2014/main" id="{21F2ADDD-5F8B-43EF-ADD7-1CB7575345E7}"/>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0189496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A5992F-17AA-4277-A33F-29D51637EE7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EECE0C1-9037-4830-8531-192051473B19}"/>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CE48CE3-0FB0-4FE8-84BD-818A24FF7C63}"/>
              </a:ext>
            </a:extLst>
          </p:cNvPr>
          <p:cNvSpPr>
            <a:spLocks noGrp="1"/>
          </p:cNvSpPr>
          <p:nvPr>
            <p:ph type="dt" sz="half" idx="10"/>
          </p:nvPr>
        </p:nvSpPr>
        <p:spPr/>
        <p:txBody>
          <a:bodyPr/>
          <a:lstStyle/>
          <a:p>
            <a:fld id="{C764DE79-268F-4C1A-8933-263129D2AF90}" type="datetimeFigureOut">
              <a:rPr lang="en-US" smtClean="0"/>
              <a:t>2/16/2026</a:t>
            </a:fld>
            <a:endParaRPr lang="en-US" dirty="0"/>
          </a:p>
        </p:txBody>
      </p:sp>
      <p:sp>
        <p:nvSpPr>
          <p:cNvPr id="5" name="フッター プレースホルダー 4">
            <a:extLst>
              <a:ext uri="{FF2B5EF4-FFF2-40B4-BE49-F238E27FC236}">
                <a16:creationId xmlns:a16="http://schemas.microsoft.com/office/drawing/2014/main" id="{339B3491-D9AD-4207-85E9-2E8A2A7CE5CD}"/>
              </a:ext>
            </a:extLst>
          </p:cNvPr>
          <p:cNvSpPr>
            <a:spLocks noGrp="1"/>
          </p:cNvSpPr>
          <p:nvPr>
            <p:ph type="ftr" sz="quarter" idx="11"/>
          </p:nvPr>
        </p:nvSpPr>
        <p:spPr/>
        <p:txBody>
          <a:bodyPr/>
          <a:lstStyle/>
          <a:p>
            <a:endParaRPr lang="en-US" dirty="0"/>
          </a:p>
        </p:txBody>
      </p:sp>
      <p:sp>
        <p:nvSpPr>
          <p:cNvPr id="6" name="スライド番号プレースホルダー 5">
            <a:extLst>
              <a:ext uri="{FF2B5EF4-FFF2-40B4-BE49-F238E27FC236}">
                <a16:creationId xmlns:a16="http://schemas.microsoft.com/office/drawing/2014/main" id="{A82BEB01-D6FE-41A7-898F-3E02BA2620AB}"/>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7439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E7CEAA58-9246-4C02-AF16-E8CFA2400D12}"/>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DA5E0BA-4334-4E18-8664-E28EBE626C7A}"/>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466EB53-DBC4-4DFC-9C40-064741F9158C}"/>
              </a:ext>
            </a:extLst>
          </p:cNvPr>
          <p:cNvSpPr>
            <a:spLocks noGrp="1"/>
          </p:cNvSpPr>
          <p:nvPr>
            <p:ph type="dt" sz="half" idx="10"/>
          </p:nvPr>
        </p:nvSpPr>
        <p:spPr/>
        <p:txBody>
          <a:bodyPr/>
          <a:lstStyle/>
          <a:p>
            <a:fld id="{C764DE79-268F-4C1A-8933-263129D2AF90}" type="datetimeFigureOut">
              <a:rPr lang="en-US" smtClean="0"/>
              <a:t>2/16/2026</a:t>
            </a:fld>
            <a:endParaRPr lang="en-US" dirty="0"/>
          </a:p>
        </p:txBody>
      </p:sp>
      <p:sp>
        <p:nvSpPr>
          <p:cNvPr id="5" name="フッター プレースホルダー 4">
            <a:extLst>
              <a:ext uri="{FF2B5EF4-FFF2-40B4-BE49-F238E27FC236}">
                <a16:creationId xmlns:a16="http://schemas.microsoft.com/office/drawing/2014/main" id="{5987268D-2A70-45AB-BC7F-38EFF6B14B60}"/>
              </a:ext>
            </a:extLst>
          </p:cNvPr>
          <p:cNvSpPr>
            <a:spLocks noGrp="1"/>
          </p:cNvSpPr>
          <p:nvPr>
            <p:ph type="ftr" sz="quarter" idx="11"/>
          </p:nvPr>
        </p:nvSpPr>
        <p:spPr/>
        <p:txBody>
          <a:bodyPr/>
          <a:lstStyle/>
          <a:p>
            <a:endParaRPr lang="en-US" dirty="0"/>
          </a:p>
        </p:txBody>
      </p:sp>
      <p:sp>
        <p:nvSpPr>
          <p:cNvPr id="6" name="スライド番号プレースホルダー 5">
            <a:extLst>
              <a:ext uri="{FF2B5EF4-FFF2-40B4-BE49-F238E27FC236}">
                <a16:creationId xmlns:a16="http://schemas.microsoft.com/office/drawing/2014/main" id="{BE3C7D3F-2934-4E34-B74B-E8FCDFE5BFDE}"/>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85878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D7FB06-A0CA-4B3F-8E48-6C9B93F27E3E}"/>
              </a:ext>
            </a:extLst>
          </p:cNvPr>
          <p:cNvSpPr>
            <a:spLocks noGrp="1"/>
          </p:cNvSpPr>
          <p:nvPr>
            <p:ph type="title"/>
          </p:nvPr>
        </p:nvSpPr>
        <p:spPr/>
        <p:txBody>
          <a:bodyPr/>
          <a:lstStyle/>
          <a:p>
            <a:r>
              <a:rPr kumimoji="1" lang="ja-JP" altLang="en-US" dirty="0"/>
              <a:t>マスター タイトルの書式設定</a:t>
            </a:r>
          </a:p>
        </p:txBody>
      </p:sp>
    </p:spTree>
    <p:extLst>
      <p:ext uri="{BB962C8B-B14F-4D97-AF65-F5344CB8AC3E}">
        <p14:creationId xmlns:p14="http://schemas.microsoft.com/office/powerpoint/2010/main" val="34928936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Tree>
    <p:extLst>
      <p:ext uri="{BB962C8B-B14F-4D97-AF65-F5344CB8AC3E}">
        <p14:creationId xmlns:p14="http://schemas.microsoft.com/office/powerpoint/2010/main" val="802939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24E4A8-7746-4F23-80D3-9C40E2CEE2B5}"/>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BAA5EBD-5DC5-4DEB-982C-DD9DF8C522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650B668-4119-4AED-B29A-EEB038936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Tree>
    <p:extLst>
      <p:ext uri="{BB962C8B-B14F-4D97-AF65-F5344CB8AC3E}">
        <p14:creationId xmlns:p14="http://schemas.microsoft.com/office/powerpoint/2010/main" val="1712881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7B4F45D-F3B5-45A7-B13D-06E5212223C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C5EAE47E-0161-4A62-A044-E0ABCF0ED1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B2D303A-4DF1-4C96-8269-F7C48BEB1F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Tree>
    <p:extLst>
      <p:ext uri="{BB962C8B-B14F-4D97-AF65-F5344CB8AC3E}">
        <p14:creationId xmlns:p14="http://schemas.microsoft.com/office/powerpoint/2010/main" val="40899417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6.xml"/><Relationship Id="rId7" Type="http://schemas.openxmlformats.org/officeDocument/2006/relationships/image" Target="../media/image2.png"/><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theme" Target="../theme/theme4.xml"/><Relationship Id="rId5" Type="http://schemas.openxmlformats.org/officeDocument/2006/relationships/slideLayout" Target="../slideLayouts/slideLayout38.xml"/><Relationship Id="rId4" Type="http://schemas.openxmlformats.org/officeDocument/2006/relationships/slideLayout" Target="../slideLayouts/slideLayout37.xml"/></Relationships>
</file>

<file path=ppt/slideMasters/_rels/slideMaster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41.xml"/><Relationship Id="rId7" Type="http://schemas.openxmlformats.org/officeDocument/2006/relationships/image" Target="../media/image3.png"/><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theme" Target="../theme/theme5.xml"/><Relationship Id="rId5" Type="http://schemas.openxmlformats.org/officeDocument/2006/relationships/slideLayout" Target="../slideLayouts/slideLayout43.xml"/><Relationship Id="rId4" Type="http://schemas.openxmlformats.org/officeDocument/2006/relationships/slideLayout" Target="../slideLayouts/slideLayout42.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image" Target="../media/image1.png"/><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theme" Target="../theme/theme6.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C28A5448-7F15-4869-BD86-AD13E7E8F8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8" name="円柱 7">
            <a:extLst>
              <a:ext uri="{FF2B5EF4-FFF2-40B4-BE49-F238E27FC236}">
                <a16:creationId xmlns:a16="http://schemas.microsoft.com/office/drawing/2014/main" id="{DE3E81C7-C7FA-4334-8F56-35279D4470A2}"/>
              </a:ext>
            </a:extLst>
          </p:cNvPr>
          <p:cNvSpPr/>
          <p:nvPr userDrawn="1"/>
        </p:nvSpPr>
        <p:spPr>
          <a:xfrm rot="5400000">
            <a:off x="6027767" y="-4114284"/>
            <a:ext cx="492066" cy="8923868"/>
          </a:xfrm>
          <a:prstGeom prst="can">
            <a:avLst/>
          </a:prstGeom>
          <a:gradFill flip="none" rotWithShape="1">
            <a:gsLst>
              <a:gs pos="0">
                <a:srgbClr val="6666FF">
                  <a:alpha val="50196"/>
                </a:srgbClr>
              </a:gs>
              <a:gs pos="50000">
                <a:schemeClr val="accent1">
                  <a:tint val="23500"/>
                  <a:satMod val="160000"/>
                </a:schemeClr>
              </a:gs>
              <a:gs pos="100000">
                <a:srgbClr val="6666FF">
                  <a:alpha val="50196"/>
                </a:srgb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kumimoji="1" lang="ja-JP" altLang="en-US" sz="1800" dirty="0"/>
          </a:p>
        </p:txBody>
      </p:sp>
      <p:sp>
        <p:nvSpPr>
          <p:cNvPr id="2" name="タイトル プレースホルダー 1">
            <a:extLst>
              <a:ext uri="{FF2B5EF4-FFF2-40B4-BE49-F238E27FC236}">
                <a16:creationId xmlns:a16="http://schemas.microsoft.com/office/drawing/2014/main" id="{2FF4A1AE-8454-40D5-B600-9A70B2A2C5A2}"/>
              </a:ext>
            </a:extLst>
          </p:cNvPr>
          <p:cNvSpPr>
            <a:spLocks noGrp="1"/>
          </p:cNvSpPr>
          <p:nvPr>
            <p:ph type="title"/>
          </p:nvPr>
        </p:nvSpPr>
        <p:spPr>
          <a:xfrm>
            <a:off x="1968499" y="101617"/>
            <a:ext cx="8255002" cy="492066"/>
          </a:xfrm>
          <a:prstGeom prst="rect">
            <a:avLst/>
          </a:prstGeom>
        </p:spPr>
        <p:txBody>
          <a:bodyPr vert="horz" lIns="91440" tIns="45720" rIns="91440" bIns="45720" rtlCol="0" anchor="ctr">
            <a:normAutofit/>
          </a:bodyPr>
          <a:lstStyle/>
          <a:p>
            <a:r>
              <a:rPr kumimoji="1" lang="ja-JP" altLang="en-US" dirty="0"/>
              <a:t>マスター タイトルの書式設定</a:t>
            </a:r>
          </a:p>
        </p:txBody>
      </p:sp>
      <p:sp>
        <p:nvSpPr>
          <p:cNvPr id="9" name="スライド番号プレースホルダー 5">
            <a:extLst>
              <a:ext uri="{FF2B5EF4-FFF2-40B4-BE49-F238E27FC236}">
                <a16:creationId xmlns:a16="http://schemas.microsoft.com/office/drawing/2014/main" id="{2B64D2B2-2A34-4C26-840E-C8E271813E07}"/>
              </a:ext>
            </a:extLst>
          </p:cNvPr>
          <p:cNvSpPr txBox="1">
            <a:spLocks/>
          </p:cNvSpPr>
          <p:nvPr userDrawn="1"/>
        </p:nvSpPr>
        <p:spPr>
          <a:xfrm>
            <a:off x="11832000" y="6570000"/>
            <a:ext cx="360000" cy="288000"/>
          </a:xfrm>
          <a:prstGeom prst="rect">
            <a:avLst/>
          </a:prstGeom>
          <a:solidFill>
            <a:schemeClr val="tx1"/>
          </a:solidFill>
          <a:ln>
            <a:solidFill>
              <a:schemeClr val="tx1"/>
            </a:solidFill>
          </a:ln>
        </p:spPr>
        <p:txBody>
          <a:bodyPr vert="horz" lIns="36000" tIns="36000" rIns="36000" bIns="36000" rtlCol="0" anchor="ctr"/>
          <a:lstStyle>
            <a:defPPr>
              <a:defRPr lang="ja-JP"/>
            </a:defPPr>
            <a:lvl1pPr marL="0" algn="ctr" defTabSz="914400" rtl="0" eaLnBrk="1" latinLnBrk="0" hangingPunct="1">
              <a:defRPr kumimoji="1" sz="788" b="1" kern="1200">
                <a:solidFill>
                  <a:schemeClr val="bg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80709F25-3440-4B76-B09C-B07F16B95057}" type="slidenum">
              <a:rPr lang="ja-JP" altLang="en-US" smtClean="0"/>
              <a:pPr/>
              <a:t>‹#›</a:t>
            </a:fld>
            <a:endParaRPr lang="ja-JP" altLang="en-US" dirty="0"/>
          </a:p>
        </p:txBody>
      </p:sp>
      <p:pic>
        <p:nvPicPr>
          <p:cNvPr id="10" name="図 9">
            <a:extLst>
              <a:ext uri="{FF2B5EF4-FFF2-40B4-BE49-F238E27FC236}">
                <a16:creationId xmlns:a16="http://schemas.microsoft.com/office/drawing/2014/main" id="{F5669AF3-2D23-4C12-886F-421A8ABAACFA}"/>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867" y="0"/>
            <a:ext cx="601133" cy="593683"/>
          </a:xfrm>
          <a:prstGeom prst="rect">
            <a:avLst/>
          </a:prstGeom>
        </p:spPr>
      </p:pic>
    </p:spTree>
    <p:extLst>
      <p:ext uri="{BB962C8B-B14F-4D97-AF65-F5344CB8AC3E}">
        <p14:creationId xmlns:p14="http://schemas.microsoft.com/office/powerpoint/2010/main" val="139599444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ct val="90000"/>
        </a:lnSpc>
        <a:spcBef>
          <a:spcPct val="0"/>
        </a:spcBef>
        <a:buNone/>
        <a:defRPr kumimoji="1" sz="2800" kern="1200">
          <a:solidFill>
            <a:schemeClr val="tx1"/>
          </a:solidFill>
          <a:latin typeface="ＭＳ ゴシック" panose="020B0609070205080204" pitchFamily="49" charset="-128"/>
          <a:ea typeface="ＭＳ ゴシック" panose="020B0609070205080204" pitchFamily="49"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84636F6A-077A-4BFE-B78F-A805AB3E40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EC7B3BB-87CF-4FD3-AEC5-EB7168429C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0801AA7-E7A5-49DB-BAE4-076D9FFE07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A46830-8AA4-43B2-B259-31ACA4F65965}"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BD174AAC-48D2-4996-B095-35C92E9D34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909B80C4-6560-467E-B9B3-0102856C1D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0762DD-1B69-48C9-A635-1F8398D530E4}" type="slidenum">
              <a:rPr kumimoji="1" lang="ja-JP" altLang="en-US" smtClean="0"/>
              <a:t>‹#›</a:t>
            </a:fld>
            <a:endParaRPr kumimoji="1" lang="ja-JP" altLang="en-US"/>
          </a:p>
        </p:txBody>
      </p:sp>
      <p:pic>
        <p:nvPicPr>
          <p:cNvPr id="8" name="図 7">
            <a:extLst>
              <a:ext uri="{FF2B5EF4-FFF2-40B4-BE49-F238E27FC236}">
                <a16:creationId xmlns:a16="http://schemas.microsoft.com/office/drawing/2014/main" id="{EB553949-5D9C-48F4-8FC2-E7694D31196D}"/>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288429" y="-53926"/>
            <a:ext cx="3081304" cy="3413062"/>
          </a:xfrm>
          <a:prstGeom prst="rect">
            <a:avLst/>
          </a:prstGeom>
        </p:spPr>
      </p:pic>
    </p:spTree>
    <p:extLst>
      <p:ext uri="{BB962C8B-B14F-4D97-AF65-F5344CB8AC3E}">
        <p14:creationId xmlns:p14="http://schemas.microsoft.com/office/powerpoint/2010/main" val="34981772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A7967724-491C-4775-99A6-678CEB0F3E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A594CAA-C4EA-43E9-8335-F6A35EAA24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F4B2B8F-9736-49FD-82C5-14C4FAEC28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434EAC-051A-4BA5-9748-9745F9DBECB0}"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07007413-76CA-496B-B793-4A43655FFF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34DD03C-9F62-4D64-B741-3378E1322B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82BEDA-FC73-43FB-8705-8E0CB56C2A53}" type="slidenum">
              <a:rPr kumimoji="1" lang="ja-JP" altLang="en-US" smtClean="0"/>
              <a:t>‹#›</a:t>
            </a:fld>
            <a:endParaRPr kumimoji="1" lang="ja-JP" altLang="en-US"/>
          </a:p>
        </p:txBody>
      </p:sp>
      <p:pic>
        <p:nvPicPr>
          <p:cNvPr id="9" name="図 8">
            <a:extLst>
              <a:ext uri="{FF2B5EF4-FFF2-40B4-BE49-F238E27FC236}">
                <a16:creationId xmlns:a16="http://schemas.microsoft.com/office/drawing/2014/main" id="{F4CD2BCD-EEAF-4277-A75A-7DA625C3D34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2337907"/>
            <a:ext cx="3886200" cy="4304620"/>
          </a:xfrm>
          <a:prstGeom prst="rect">
            <a:avLst/>
          </a:prstGeom>
        </p:spPr>
      </p:pic>
      <p:sp>
        <p:nvSpPr>
          <p:cNvPr id="10" name="正方形/長方形 9">
            <a:extLst>
              <a:ext uri="{FF2B5EF4-FFF2-40B4-BE49-F238E27FC236}">
                <a16:creationId xmlns:a16="http://schemas.microsoft.com/office/drawing/2014/main" id="{472AEDA5-21D1-42C4-9CFF-93984654A8D2}"/>
              </a:ext>
            </a:extLst>
          </p:cNvPr>
          <p:cNvSpPr/>
          <p:nvPr userDrawn="1"/>
        </p:nvSpPr>
        <p:spPr>
          <a:xfrm>
            <a:off x="0" y="2304039"/>
            <a:ext cx="4114800" cy="441743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145451227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AutoShape 7">
            <a:extLst>
              <a:ext uri="{FF2B5EF4-FFF2-40B4-BE49-F238E27FC236}">
                <a16:creationId xmlns:a16="http://schemas.microsoft.com/office/drawing/2014/main" id="{7060C165-0842-4D84-94BC-1EB1D052AD35}"/>
              </a:ext>
            </a:extLst>
          </p:cNvPr>
          <p:cNvSpPr>
            <a:spLocks noChangeArrowheads="1"/>
          </p:cNvSpPr>
          <p:nvPr userDrawn="1"/>
        </p:nvSpPr>
        <p:spPr bwMode="auto">
          <a:xfrm>
            <a:off x="0" y="4763"/>
            <a:ext cx="12194875" cy="144462"/>
          </a:xfrm>
          <a:prstGeom prst="roundRect">
            <a:avLst>
              <a:gd name="adj" fmla="val 16667"/>
            </a:avLst>
          </a:prstGeom>
          <a:gradFill rotWithShape="1">
            <a:gsLst>
              <a:gs pos="0">
                <a:srgbClr val="EAEAEA"/>
              </a:gs>
              <a:gs pos="50000">
                <a:srgbClr val="CCCCFF">
                  <a:alpha val="50196"/>
                </a:srgbClr>
              </a:gs>
              <a:gs pos="100000">
                <a:srgbClr val="EAEAEA"/>
              </a:gs>
            </a:gsLst>
            <a:lin ang="5400000" scaled="1"/>
          </a:gradFill>
          <a:ln w="9525">
            <a:noFill/>
            <a:round/>
            <a:headEnd/>
            <a:tailEnd/>
          </a:ln>
          <a:effectLst/>
        </p:spPr>
        <p:txBody>
          <a:bodyPr wrap="none" anchor="ctr"/>
          <a:lstStyle/>
          <a:p>
            <a:pPr>
              <a:defRPr/>
            </a:pPr>
            <a:r>
              <a:rPr lang="ja-JP" altLang="en-US" sz="900" i="1" dirty="0">
                <a:solidFill>
                  <a:srgbClr val="0000FF"/>
                </a:solidFill>
                <a:ea typeface="ＭＳ Ｐゴシック" pitchFamily="50" charset="-128"/>
              </a:rPr>
              <a:t>入間サイバーステーション</a:t>
            </a:r>
          </a:p>
        </p:txBody>
      </p:sp>
      <p:sp>
        <p:nvSpPr>
          <p:cNvPr id="14" name="円柱 13">
            <a:extLst>
              <a:ext uri="{FF2B5EF4-FFF2-40B4-BE49-F238E27FC236}">
                <a16:creationId xmlns:a16="http://schemas.microsoft.com/office/drawing/2014/main" id="{1B6FA56B-5CB5-4B30-AC97-5E70AD5D2EA6}"/>
              </a:ext>
            </a:extLst>
          </p:cNvPr>
          <p:cNvSpPr/>
          <p:nvPr userDrawn="1"/>
        </p:nvSpPr>
        <p:spPr>
          <a:xfrm rot="5400000">
            <a:off x="6094537" y="-4575133"/>
            <a:ext cx="492066" cy="10085082"/>
          </a:xfrm>
          <a:prstGeom prst="can">
            <a:avLst/>
          </a:prstGeom>
          <a:gradFill flip="none" rotWithShape="1">
            <a:gsLst>
              <a:gs pos="0">
                <a:srgbClr val="6666FF">
                  <a:alpha val="50196"/>
                </a:srgbClr>
              </a:gs>
              <a:gs pos="50000">
                <a:schemeClr val="accent1">
                  <a:tint val="23500"/>
                  <a:satMod val="160000"/>
                </a:schemeClr>
              </a:gs>
              <a:gs pos="100000">
                <a:srgbClr val="6666FF">
                  <a:alpha val="50196"/>
                </a:srgb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kumimoji="1" lang="ja-JP" altLang="en-US" sz="1800" dirty="0"/>
          </a:p>
        </p:txBody>
      </p:sp>
      <p:pic>
        <p:nvPicPr>
          <p:cNvPr id="16" name="図 15">
            <a:extLst>
              <a:ext uri="{FF2B5EF4-FFF2-40B4-BE49-F238E27FC236}">
                <a16:creationId xmlns:a16="http://schemas.microsoft.com/office/drawing/2014/main" id="{78D86DE7-2DC2-4DB4-B31D-0FED692BF933}"/>
              </a:ext>
            </a:extLst>
          </p:cNvPr>
          <p:cNvPicPr>
            <a:picLocks noChangeAspect="1"/>
          </p:cNvPicPr>
          <p:nvPr userDrawn="1"/>
        </p:nvPicPr>
        <p:blipFill rotWithShape="1">
          <a:blip r:embed="rId7"/>
          <a:srcRect l="10091"/>
          <a:stretch/>
        </p:blipFill>
        <p:spPr>
          <a:xfrm>
            <a:off x="357809" y="208606"/>
            <a:ext cx="654738" cy="565523"/>
          </a:xfrm>
          <a:prstGeom prst="rect">
            <a:avLst/>
          </a:prstGeom>
        </p:spPr>
      </p:pic>
      <p:cxnSp>
        <p:nvCxnSpPr>
          <p:cNvPr id="17" name="直線コネクタ 16">
            <a:extLst>
              <a:ext uri="{FF2B5EF4-FFF2-40B4-BE49-F238E27FC236}">
                <a16:creationId xmlns:a16="http://schemas.microsoft.com/office/drawing/2014/main" id="{9C775FC5-8A00-4AE4-86AE-ECBD3B67661A}"/>
              </a:ext>
            </a:extLst>
          </p:cNvPr>
          <p:cNvCxnSpPr>
            <a:cxnSpLocks/>
          </p:cNvCxnSpPr>
          <p:nvPr userDrawn="1"/>
        </p:nvCxnSpPr>
        <p:spPr>
          <a:xfrm>
            <a:off x="0" y="816834"/>
            <a:ext cx="1219200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23" name="スライド番号プレースホルダー 20">
            <a:extLst>
              <a:ext uri="{FF2B5EF4-FFF2-40B4-BE49-F238E27FC236}">
                <a16:creationId xmlns:a16="http://schemas.microsoft.com/office/drawing/2014/main" id="{A4C56DBE-C7F1-47F2-A892-C1668535692F}"/>
              </a:ext>
            </a:extLst>
          </p:cNvPr>
          <p:cNvSpPr>
            <a:spLocks noGrp="1"/>
          </p:cNvSpPr>
          <p:nvPr>
            <p:ph type="sldNum" sz="quarter" idx="4"/>
          </p:nvPr>
        </p:nvSpPr>
        <p:spPr>
          <a:xfrm>
            <a:off x="11885644" y="6687666"/>
            <a:ext cx="306356" cy="170334"/>
          </a:xfrm>
          <a:prstGeom prst="rect">
            <a:avLst/>
          </a:prstGeom>
          <a:solidFill>
            <a:schemeClr val="tx1"/>
          </a:solidFill>
        </p:spPr>
        <p:txBody>
          <a:bodyPr vert="horz" lIns="36000" tIns="36000" rIns="36000" bIns="36000" rtlCol="0" anchor="ctr"/>
          <a:lstStyle>
            <a:lvl1pPr algn="ctr">
              <a:defRPr sz="1100" b="1">
                <a:solidFill>
                  <a:schemeClr val="bg1"/>
                </a:solidFill>
              </a:defRPr>
            </a:lvl1pPr>
          </a:lstStyle>
          <a:p>
            <a:fld id="{E72C8F07-DB57-4129-B04E-1E64F941A10A}" type="slidenum">
              <a:rPr lang="ja-JP" altLang="en-US" smtClean="0"/>
              <a:pPr/>
              <a:t>‹#›</a:t>
            </a:fld>
            <a:endParaRPr lang="ja-JP" altLang="en-US" dirty="0"/>
          </a:p>
        </p:txBody>
      </p:sp>
    </p:spTree>
    <p:extLst>
      <p:ext uri="{BB962C8B-B14F-4D97-AF65-F5344CB8AC3E}">
        <p14:creationId xmlns:p14="http://schemas.microsoft.com/office/powerpoint/2010/main" val="369947203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スライド番号プレースホルダー 2">
            <a:extLst>
              <a:ext uri="{FF2B5EF4-FFF2-40B4-BE49-F238E27FC236}">
                <a16:creationId xmlns:a16="http://schemas.microsoft.com/office/drawing/2014/main" id="{D66DF391-5BDC-4F73-BDB5-8F81A7EAAF53}"/>
              </a:ext>
            </a:extLst>
          </p:cNvPr>
          <p:cNvSpPr txBox="1">
            <a:spLocks/>
          </p:cNvSpPr>
          <p:nvPr userDrawn="1"/>
        </p:nvSpPr>
        <p:spPr>
          <a:xfrm>
            <a:off x="11832000" y="6570001"/>
            <a:ext cx="360000" cy="288000"/>
          </a:xfrm>
          <a:prstGeom prst="rect">
            <a:avLst/>
          </a:prstGeom>
          <a:solidFill>
            <a:schemeClr val="tx1"/>
          </a:solidFill>
        </p:spPr>
        <p:txBody>
          <a:bodyPr anchor="ct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80709F25-3440-4B76-B09C-B07F16B95057}" type="slidenum">
              <a:rPr kumimoji="1" lang="ja-JP" altLang="en-US" sz="1050" b="1"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1" lang="ja-JP" altLang="en-US" sz="1801" b="1"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16" name="円柱 15">
            <a:extLst>
              <a:ext uri="{FF2B5EF4-FFF2-40B4-BE49-F238E27FC236}">
                <a16:creationId xmlns:a16="http://schemas.microsoft.com/office/drawing/2014/main" id="{4580238A-4FFF-4D95-97A4-1F68DE6647C6}"/>
              </a:ext>
            </a:extLst>
          </p:cNvPr>
          <p:cNvSpPr/>
          <p:nvPr userDrawn="1"/>
        </p:nvSpPr>
        <p:spPr>
          <a:xfrm rot="5400000">
            <a:off x="5991511" y="-3987650"/>
            <a:ext cx="492066" cy="8648151"/>
          </a:xfrm>
          <a:prstGeom prst="can">
            <a:avLst/>
          </a:prstGeom>
          <a:gradFill flip="none" rotWithShape="1">
            <a:gsLst>
              <a:gs pos="0">
                <a:srgbClr val="6666FF">
                  <a:alpha val="50196"/>
                </a:srgbClr>
              </a:gs>
              <a:gs pos="50000">
                <a:schemeClr val="accent1">
                  <a:tint val="23500"/>
                  <a:satMod val="160000"/>
                </a:schemeClr>
              </a:gs>
              <a:gs pos="100000">
                <a:srgbClr val="6666FF">
                  <a:alpha val="50196"/>
                </a:srgb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kumimoji="1" lang="ja-JP" altLang="en-US" sz="1800" dirty="0"/>
          </a:p>
        </p:txBody>
      </p:sp>
      <p:sp>
        <p:nvSpPr>
          <p:cNvPr id="19" name="タイトル 1">
            <a:extLst>
              <a:ext uri="{FF2B5EF4-FFF2-40B4-BE49-F238E27FC236}">
                <a16:creationId xmlns:a16="http://schemas.microsoft.com/office/drawing/2014/main" id="{29E2B44E-4187-4FCC-945A-0176A66F2172}"/>
              </a:ext>
            </a:extLst>
          </p:cNvPr>
          <p:cNvSpPr txBox="1">
            <a:spLocks/>
          </p:cNvSpPr>
          <p:nvPr userDrawn="1"/>
        </p:nvSpPr>
        <p:spPr>
          <a:xfrm>
            <a:off x="1524000" y="300046"/>
            <a:ext cx="9144000" cy="473465"/>
          </a:xfrm>
        </p:spPr>
        <p:txBody>
          <a:bodyPr anchor="ctr">
            <a:normAutofit lnSpcReduction="10000"/>
          </a:bodyPr>
          <a:lstStyle>
            <a:lvl1pPr algn="ctr" defTabSz="914400" rtl="0" eaLnBrk="1" latinLnBrk="0" hangingPunct="1">
              <a:lnSpc>
                <a:spcPct val="90000"/>
              </a:lnSpc>
              <a:spcBef>
                <a:spcPct val="0"/>
              </a:spcBef>
              <a:buNone/>
              <a:defRPr kumimoji="1" sz="2800" b="1" kern="1200">
                <a:solidFill>
                  <a:schemeClr val="tx1"/>
                </a:solidFill>
                <a:latin typeface="游ゴシック" panose="020B0400000000000000" pitchFamily="50" charset="-128"/>
                <a:ea typeface="游ゴシック" panose="020B0400000000000000" pitchFamily="50" charset="-128"/>
                <a:cs typeface="+mj-cs"/>
              </a:defRPr>
            </a:lvl1pPr>
          </a:lstStyle>
          <a:p>
            <a:endParaRPr lang="ja-JP" altLang="en-US" dirty="0"/>
          </a:p>
        </p:txBody>
      </p:sp>
      <p:pic>
        <p:nvPicPr>
          <p:cNvPr id="8" name="図 7">
            <a:extLst>
              <a:ext uri="{FF2B5EF4-FFF2-40B4-BE49-F238E27FC236}">
                <a16:creationId xmlns:a16="http://schemas.microsoft.com/office/drawing/2014/main" id="{48DB3EB4-2CD9-4564-9C42-D24AEF35CB63}"/>
              </a:ext>
            </a:extLst>
          </p:cNvPr>
          <p:cNvPicPr>
            <a:picLocks noChangeAspect="1"/>
          </p:cNvPicPr>
          <p:nvPr userDrawn="1"/>
        </p:nvPicPr>
        <p:blipFill>
          <a:blip r:embed="rId7">
            <a:extLst>
              <a:ext uri="{BEBA8EAE-BF5A-486C-A8C5-ECC9F3942E4B}">
                <a14:imgProps xmlns:a14="http://schemas.microsoft.com/office/drawing/2010/main">
                  <a14:imgLayer r:embed="rId8">
                    <a14:imgEffect>
                      <a14:backgroundRemoval t="4488" b="98205" l="5526" r="90196">
                        <a14:foregroundMark x1="50089" y1="11670" x2="9091" y2="25314"/>
                        <a14:foregroundMark x1="46881" y1="5386" x2="12656" y2="12567"/>
                        <a14:foregroundMark x1="12656" y1="12567" x2="8253" y2="16226"/>
                        <a14:foregroundMark x1="6904" y1="38082" x2="6883" y2="40036"/>
                        <a14:foregroundMark x1="7064" y1="22920" x2="7027" y2="26412"/>
                        <a14:foregroundMark x1="15013" y1="67680" x2="15865" y2="69479"/>
                        <a14:foregroundMark x1="12699" y1="62790" x2="12887" y2="63186"/>
                        <a14:foregroundMark x1="9450" y1="55923" x2="11795" y2="60879"/>
                        <a14:foregroundMark x1="15508" y1="72531" x2="8378" y2="74686"/>
                        <a14:foregroundMark x1="8378" y1="75045" x2="15865" y2="82226"/>
                        <a14:foregroundMark x1="15865" y1="82226" x2="47594" y2="92460"/>
                        <a14:foregroundMark x1="47594" y1="92460" x2="57932" y2="93537"/>
                        <a14:foregroundMark x1="68767" y1="91655" x2="71555" y2="91171"/>
                        <a14:foregroundMark x1="57932" y1="93537" x2="68630" y2="91679"/>
                        <a14:foregroundMark x1="65241" y1="65709" x2="53364" y2="96640"/>
                        <a14:foregroundMark x1="72014" y1="44345" x2="56863" y2="57989"/>
                        <a14:foregroundMark x1="56863" y1="57989" x2="47772" y2="59066"/>
                        <a14:foregroundMark x1="47772" y1="59066" x2="32442" y2="34650"/>
                        <a14:foregroundMark x1="32442" y1="34650" x2="24242" y2="29084"/>
                        <a14:foregroundMark x1="24242" y1="29084" x2="23529" y2="17415"/>
                        <a14:foregroundMark x1="18717" y1="27648" x2="26381" y2="34650"/>
                        <a14:foregroundMark x1="26381" y1="34650" x2="26381" y2="34650"/>
                        <a14:foregroundMark x1="21569" y1="21544" x2="27986" y2="14542"/>
                        <a14:foregroundMark x1="27986" y1="14542" x2="57398" y2="10772"/>
                        <a14:foregroundMark x1="57398" y1="10772" x2="68093" y2="12029"/>
                        <a14:foregroundMark x1="68093" y1="12029" x2="75045" y2="15081"/>
                        <a14:foregroundMark x1="29947" y1="9156" x2="29947" y2="9156"/>
                        <a14:foregroundMark x1="26381" y1="7361" x2="49020" y2="5386"/>
                        <a14:foregroundMark x1="49020" y1="5386" x2="63102" y2="6463"/>
                        <a14:foregroundMark x1="85383" y1="15081" x2="90018" y2="24057"/>
                        <a14:foregroundMark x1="90018" y1="24057" x2="85027" y2="56912"/>
                        <a14:foregroundMark x1="88057" y1="74147" x2="90374" y2="73968"/>
                        <a14:foregroundMark x1="6826" y1="21544" x2="6952" y2="23698"/>
                        <a14:foregroundMark x1="7436" y1="43192" x2="8200" y2="47935"/>
                        <a14:foregroundMark x1="8913" y1="54219" x2="9626" y2="57092"/>
                        <a14:foregroundMark x1="8749" y1="42370" x2="9804" y2="57451"/>
                        <a14:foregroundMark x1="8451" y1="38106" x2="8586" y2="40036"/>
                        <a14:foregroundMark x1="7291" y1="21544" x2="7633" y2="26421"/>
                        <a14:foregroundMark x1="6975" y1="17027" x2="7165" y2="19749"/>
                        <a14:foregroundMark x1="9804" y1="57451" x2="10770" y2="60715"/>
                        <a14:foregroundMark x1="13530" y1="68348" x2="16221" y2="70916"/>
                        <a14:foregroundMark x1="13109" y1="61793" x2="8378" y2="47756"/>
                        <a14:foregroundMark x1="13487" y1="62915" x2="13130" y2="61857"/>
                        <a14:foregroundMark x1="9271" y1="40678" x2="11196" y2="60440"/>
                        <a14:foregroundMark x1="8914" y1="37013" x2="9208" y2="40036"/>
                        <a14:foregroundMark x1="7407" y1="21544" x2="7882" y2="26425"/>
                        <a14:foregroundMark x1="6952" y1="16876" x2="7232" y2="19749"/>
                        <a14:foregroundMark x1="8913" y1="77020" x2="11078" y2="80563"/>
                        <a14:foregroundMark x1="27389" y1="92803" x2="56205" y2="96276"/>
                        <a14:foregroundMark x1="86186" y1="81871" x2="88948" y2="74865"/>
                        <a14:foregroundMark x1="8221" y1="17015" x2="28699" y2="9515"/>
                        <a14:foregroundMark x1="7130" y1="17415" x2="7439" y2="17302"/>
                        <a14:foregroundMark x1="8065" y1="16923" x2="34759" y2="5925"/>
                        <a14:foregroundMark x1="34759" y1="5925" x2="44742" y2="4488"/>
                        <a14:foregroundMark x1="44742" y1="4488" x2="45098" y2="4488"/>
                        <a14:foregroundMark x1="60428" y1="4488" x2="52050" y2="4488"/>
                        <a14:foregroundMark x1="55971" y1="4847" x2="87879" y2="14542"/>
                        <a14:foregroundMark x1="87879" y1="14542" x2="88592" y2="14901"/>
                        <a14:foregroundMark x1="7923" y1="21544" x2="8274" y2="26431"/>
                        <a14:foregroundMark x1="7665" y1="17953" x2="7794" y2="19749"/>
                        <a14:foregroundMark x1="9804" y1="49192" x2="15686" y2="64452"/>
                        <a14:foregroundMark x1="69715" y1="93155" x2="68984" y2="93537"/>
                        <a14:foregroundMark x1="78253" y1="88689" x2="70384" y2="92805"/>
                        <a14:foregroundMark x1="69994" y1="93597" x2="68093" y2="94075"/>
                        <a14:foregroundMark x1="68984" y1="93716" x2="66667" y2="94434"/>
                        <a14:foregroundMark x1="7651" y1="42370" x2="8021" y2="50269"/>
                        <a14:foregroundMark x1="7428" y1="37614" x2="7541" y2="40036"/>
                        <a14:foregroundMark x1="7130" y1="31239" x2="7256" y2="33939"/>
                        <a14:foregroundMark x1="8021" y1="50269" x2="9091" y2="53142"/>
                        <a14:foregroundMark x1="7679" y1="42370" x2="7665" y2="42729"/>
                        <a14:foregroundMark x1="7867" y1="37637" x2="7772" y2="40036"/>
                        <a14:foregroundMark x1="7665" y1="42729" x2="7665" y2="42729"/>
                        <a14:foregroundMark x1="8083" y1="42370" x2="9982" y2="53321"/>
                        <a14:foregroundMark x1="7256" y1="37605" x2="7678" y2="40036"/>
                        <a14:foregroundMark x1="7389" y1="42370" x2="8378" y2="52424"/>
                        <a14:foregroundMark x1="6852" y1="36907" x2="7160" y2="40036"/>
                        <a14:backgroundMark x1="1604" y1="40754" x2="4278" y2="50987"/>
                        <a14:backgroundMark x1="4278" y1="50987" x2="5299" y2="52092"/>
                        <a14:backgroundMark x1="5704" y1="16338" x2="5723" y2="16784"/>
                        <a14:backgroundMark x1="52228" y1="98564" x2="52423" y2="98542"/>
                        <a14:backgroundMark x1="10873" y1="64093" x2="13012" y2="68582"/>
                        <a14:backgroundMark x1="8913" y1="62478" x2="10873" y2="63914"/>
                        <a14:backgroundMark x1="10695" y1="63734" x2="11052" y2="64093"/>
                        <a14:backgroundMark x1="12121" y1="67504" x2="13369" y2="68223"/>
                        <a14:backgroundMark x1="11052" y1="82226" x2="17291" y2="89587"/>
                        <a14:backgroundMark x1="17291" y1="89587" x2="24242" y2="92998"/>
                        <a14:backgroundMark x1="10695" y1="80790" x2="11765" y2="82406"/>
                        <a14:backgroundMark x1="23173" y1="91741" x2="26916" y2="93357"/>
                        <a14:backgroundMark x1="55080" y1="98205" x2="64528" y2="96948"/>
                        <a14:backgroundMark x1="78844" y1="89338" x2="83779" y2="86715"/>
                        <a14:backgroundMark x1="64528" y1="96948" x2="67426" y2="95408"/>
                        <a14:backgroundMark x1="83779" y1="86715" x2="86631" y2="83303"/>
                        <a14:backgroundMark x1="70792" y1="96034" x2="75045" y2="93178"/>
                        <a14:backgroundMark x1="67558" y1="98205" x2="70506" y2="96226"/>
                        <a14:backgroundMark x1="64349" y1="98205" x2="70766" y2="96768"/>
                        <a14:backgroundMark x1="86988" y1="82765" x2="86275" y2="83124"/>
                        <a14:backgroundMark x1="71301" y1="94255" x2="70410" y2="94255"/>
                        <a14:backgroundMark x1="6774" y1="16158" x2="6417" y2="16697"/>
                        <a14:backgroundMark x1="6239" y1="19749" x2="6239" y2="21544"/>
                        <a14:backgroundMark x1="5526" y1="30162" x2="5640" y2="31310"/>
                        <a14:backgroundMark x1="5882" y1="30880" x2="5882" y2="31298"/>
                        <a14:backgroundMark x1="5704" y1="26391" x2="5629" y2="31310"/>
                        <a14:backgroundMark x1="29590" y1="29982" x2="29590" y2="29982"/>
                        <a14:backgroundMark x1="5882" y1="34111" x2="5704" y2="37522"/>
                        <a14:backgroundMark x1="5882" y1="34111" x2="6239" y2="36984"/>
                        <a14:backgroundMark x1="6239" y1="40036" x2="6239" y2="42370"/>
                      </a14:backgroundRemoval>
                    </a14:imgEffect>
                  </a14:imgLayer>
                </a14:imgProps>
              </a:ext>
            </a:extLst>
          </a:blip>
          <a:stretch>
            <a:fillRect/>
          </a:stretch>
        </p:blipFill>
        <p:spPr>
          <a:xfrm>
            <a:off x="117195" y="3713"/>
            <a:ext cx="670205" cy="665426"/>
          </a:xfrm>
          <a:prstGeom prst="rect">
            <a:avLst/>
          </a:prstGeom>
        </p:spPr>
      </p:pic>
    </p:spTree>
    <p:extLst>
      <p:ext uri="{BB962C8B-B14F-4D97-AF65-F5344CB8AC3E}">
        <p14:creationId xmlns:p14="http://schemas.microsoft.com/office/powerpoint/2010/main" val="4218376781"/>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BDDAD6B2-8D36-4673-9202-17ADCAB15B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EEBABD2-7308-41BD-B520-43F544D14F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B478C9F-36DB-47E6-9C14-9FCD84DFFC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0F7C72-5D8E-4F78-875B-02E7AF8410F4}" type="datetimeFigureOut">
              <a:rPr kumimoji="1" lang="ja-JP" altLang="en-US" smtClean="0"/>
              <a:t>2026/2/16</a:t>
            </a:fld>
            <a:endParaRPr kumimoji="1" lang="ja-JP" altLang="en-US"/>
          </a:p>
        </p:txBody>
      </p:sp>
      <p:sp>
        <p:nvSpPr>
          <p:cNvPr id="5" name="フッター プレースホルダー 4">
            <a:extLst>
              <a:ext uri="{FF2B5EF4-FFF2-40B4-BE49-F238E27FC236}">
                <a16:creationId xmlns:a16="http://schemas.microsoft.com/office/drawing/2014/main" id="{EB78D2E6-7FC3-46D9-A989-BD514F0CDC6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4261119F-C9C7-42F7-A422-EF97A5FB75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0FA894-98DF-4062-AA02-416856980AC5}" type="slidenum">
              <a:rPr kumimoji="1" lang="ja-JP" altLang="en-US" smtClean="0"/>
              <a:t>‹#›</a:t>
            </a:fld>
            <a:endParaRPr kumimoji="1" lang="ja-JP" altLang="en-US"/>
          </a:p>
        </p:txBody>
      </p:sp>
      <p:sp>
        <p:nvSpPr>
          <p:cNvPr id="7" name="円柱 6">
            <a:extLst>
              <a:ext uri="{FF2B5EF4-FFF2-40B4-BE49-F238E27FC236}">
                <a16:creationId xmlns:a16="http://schemas.microsoft.com/office/drawing/2014/main" id="{66712183-1A13-45CD-90B0-FD694CBAF82B}"/>
              </a:ext>
            </a:extLst>
          </p:cNvPr>
          <p:cNvSpPr/>
          <p:nvPr userDrawn="1"/>
        </p:nvSpPr>
        <p:spPr>
          <a:xfrm rot="5400000">
            <a:off x="6027767" y="-4114284"/>
            <a:ext cx="492066" cy="8923868"/>
          </a:xfrm>
          <a:prstGeom prst="can">
            <a:avLst/>
          </a:prstGeom>
          <a:gradFill flip="none" rotWithShape="1">
            <a:gsLst>
              <a:gs pos="0">
                <a:srgbClr val="6666FF">
                  <a:alpha val="50196"/>
                </a:srgbClr>
              </a:gs>
              <a:gs pos="50000">
                <a:schemeClr val="accent1">
                  <a:tint val="23500"/>
                  <a:satMod val="160000"/>
                </a:schemeClr>
              </a:gs>
              <a:gs pos="100000">
                <a:srgbClr val="6666FF">
                  <a:alpha val="50196"/>
                </a:srgb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kumimoji="1" lang="ja-JP" altLang="en-US" sz="1800" dirty="0"/>
          </a:p>
        </p:txBody>
      </p:sp>
      <p:sp>
        <p:nvSpPr>
          <p:cNvPr id="8" name="スライド番号プレースホルダー 5">
            <a:extLst>
              <a:ext uri="{FF2B5EF4-FFF2-40B4-BE49-F238E27FC236}">
                <a16:creationId xmlns:a16="http://schemas.microsoft.com/office/drawing/2014/main" id="{FC22B63B-E2CF-4116-9CDF-C82A64C7723D}"/>
              </a:ext>
            </a:extLst>
          </p:cNvPr>
          <p:cNvSpPr txBox="1">
            <a:spLocks/>
          </p:cNvSpPr>
          <p:nvPr userDrawn="1"/>
        </p:nvSpPr>
        <p:spPr>
          <a:xfrm>
            <a:off x="11832000" y="6570000"/>
            <a:ext cx="360000" cy="288000"/>
          </a:xfrm>
          <a:prstGeom prst="rect">
            <a:avLst/>
          </a:prstGeom>
          <a:solidFill>
            <a:schemeClr val="tx1"/>
          </a:solidFill>
          <a:ln>
            <a:solidFill>
              <a:schemeClr val="tx1"/>
            </a:solidFill>
          </a:ln>
        </p:spPr>
        <p:txBody>
          <a:bodyPr vert="horz" lIns="36000" tIns="36000" rIns="36000" bIns="36000" rtlCol="0" anchor="ctr"/>
          <a:lstStyle>
            <a:defPPr>
              <a:defRPr lang="ja-JP"/>
            </a:defPPr>
            <a:lvl1pPr marL="0" algn="ctr" defTabSz="914400" rtl="0" eaLnBrk="1" latinLnBrk="0" hangingPunct="1">
              <a:defRPr kumimoji="1" sz="788" b="1" kern="1200">
                <a:solidFill>
                  <a:schemeClr val="bg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80709F25-3440-4B76-B09C-B07F16B95057}" type="slidenum">
              <a:rPr lang="ja-JP" altLang="en-US" smtClean="0"/>
              <a:pPr/>
              <a:t>‹#›</a:t>
            </a:fld>
            <a:endParaRPr lang="ja-JP" altLang="en-US" dirty="0"/>
          </a:p>
        </p:txBody>
      </p:sp>
      <p:pic>
        <p:nvPicPr>
          <p:cNvPr id="9" name="図 8">
            <a:extLst>
              <a:ext uri="{FF2B5EF4-FFF2-40B4-BE49-F238E27FC236}">
                <a16:creationId xmlns:a16="http://schemas.microsoft.com/office/drawing/2014/main" id="{908DE6C9-6A61-4025-91DB-4B69B246C22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867" y="0"/>
            <a:ext cx="601133" cy="593683"/>
          </a:xfrm>
          <a:prstGeom prst="rect">
            <a:avLst/>
          </a:prstGeom>
        </p:spPr>
      </p:pic>
    </p:spTree>
    <p:extLst>
      <p:ext uri="{BB962C8B-B14F-4D97-AF65-F5344CB8AC3E}">
        <p14:creationId xmlns:p14="http://schemas.microsoft.com/office/powerpoint/2010/main" val="39821767"/>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0.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6FBF5100-A434-4B75-9EE9-4C55FE14E12D}"/>
              </a:ext>
            </a:extLst>
          </p:cNvPr>
          <p:cNvSpPr/>
          <p:nvPr/>
        </p:nvSpPr>
        <p:spPr>
          <a:xfrm>
            <a:off x="2529542" y="1416952"/>
            <a:ext cx="8360229" cy="1323439"/>
          </a:xfrm>
          <a:prstGeom prst="rect">
            <a:avLst/>
          </a:prstGeom>
          <a:noFill/>
        </p:spPr>
        <p:txBody>
          <a:bodyPr wrap="square">
            <a:spAutoFit/>
          </a:bodyPr>
          <a:lstStyle/>
          <a:p>
            <a:pPr lvl="0" algn="ctr">
              <a:defRPr/>
            </a:pPr>
            <a:r>
              <a:rPr lang="ja-JP" altLang="en-US" sz="4000" b="1" dirty="0">
                <a:solidFill>
                  <a:srgbClr val="0000FF"/>
                </a:solidFill>
                <a:effectLst>
                  <a:glow rad="127000">
                    <a:prstClr val="white"/>
                  </a:glow>
                  <a:outerShdw blurRad="38100" dist="38100" dir="2700000" algn="tl">
                    <a:srgbClr val="000000">
                      <a:alpha val="43137"/>
                    </a:srgbClr>
                  </a:outerShdw>
                </a:effectLst>
                <a:latin typeface="HGｺﾞｼｯｸM" panose="020B0609000000000000" pitchFamily="49" charset="-128"/>
                <a:ea typeface="HGｺﾞｼｯｸM" panose="020B0609000000000000" pitchFamily="49" charset="-128"/>
              </a:rPr>
              <a:t>春日基地におけるスレットハント</a:t>
            </a:r>
            <a:endParaRPr lang="en-US" altLang="ja-JP" sz="4000" b="1" dirty="0">
              <a:solidFill>
                <a:srgbClr val="0000FF"/>
              </a:solidFill>
              <a:effectLst>
                <a:glow rad="127000">
                  <a:prstClr val="white"/>
                </a:glow>
                <a:outerShdw blurRad="38100" dist="38100" dir="2700000" algn="tl">
                  <a:srgbClr val="000000">
                    <a:alpha val="43137"/>
                  </a:srgbClr>
                </a:outerShdw>
              </a:effectLst>
              <a:latin typeface="HGｺﾞｼｯｸM" panose="020B0609000000000000" pitchFamily="49" charset="-128"/>
              <a:ea typeface="HGｺﾞｼｯｸM" panose="020B0609000000000000" pitchFamily="49" charset="-128"/>
            </a:endParaRPr>
          </a:p>
          <a:p>
            <a:pPr lvl="0" algn="ctr">
              <a:defRPr/>
            </a:pPr>
            <a:r>
              <a:rPr lang="ja-JP" altLang="en-US" sz="4000" b="1" dirty="0">
                <a:solidFill>
                  <a:srgbClr val="0000FF"/>
                </a:solidFill>
                <a:effectLst>
                  <a:glow rad="127000">
                    <a:prstClr val="white"/>
                  </a:glow>
                  <a:outerShdw blurRad="38100" dist="38100" dir="2700000" algn="tl">
                    <a:srgbClr val="000000">
                      <a:alpha val="43137"/>
                    </a:srgbClr>
                  </a:outerShdw>
                </a:effectLst>
                <a:latin typeface="HGｺﾞｼｯｸM" panose="020B0609000000000000" pitchFamily="49" charset="-128"/>
                <a:ea typeface="HGｺﾞｼｯｸM" panose="020B0609000000000000" pitchFamily="49" charset="-128"/>
              </a:rPr>
              <a:t>のための仮説構築について</a:t>
            </a:r>
            <a:endParaRPr lang="en-US" altLang="ja-JP" sz="4000" b="1" dirty="0">
              <a:solidFill>
                <a:srgbClr val="0000FF"/>
              </a:solidFill>
              <a:effectLst>
                <a:glow rad="127000">
                  <a:prstClr val="white"/>
                </a:glow>
                <a:outerShdw blurRad="38100" dist="38100" dir="2700000" algn="tl">
                  <a:srgbClr val="000000">
                    <a:alpha val="43137"/>
                  </a:srgbClr>
                </a:outerShdw>
              </a:effectLst>
              <a:latin typeface="HGｺﾞｼｯｸM" panose="020B0609000000000000" pitchFamily="49" charset="-128"/>
              <a:ea typeface="HGｺﾞｼｯｸM" panose="020B0609000000000000" pitchFamily="49" charset="-128"/>
            </a:endParaRPr>
          </a:p>
        </p:txBody>
      </p:sp>
      <p:sp>
        <p:nvSpPr>
          <p:cNvPr id="9" name="正方形/長方形 8">
            <a:extLst>
              <a:ext uri="{FF2B5EF4-FFF2-40B4-BE49-F238E27FC236}">
                <a16:creationId xmlns:a16="http://schemas.microsoft.com/office/drawing/2014/main" id="{82445B80-A882-4016-AC36-C89B283B35FD}"/>
              </a:ext>
            </a:extLst>
          </p:cNvPr>
          <p:cNvSpPr/>
          <p:nvPr/>
        </p:nvSpPr>
        <p:spPr>
          <a:xfrm>
            <a:off x="3965268" y="3655945"/>
            <a:ext cx="5488776" cy="923329"/>
          </a:xfrm>
          <a:prstGeom prst="rect">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dirty="0">
                <a:solidFill>
                  <a:schemeClr val="tx1"/>
                </a:solidFill>
                <a:latin typeface="ＭＳ ゴシック" panose="020B0609070205080204" pitchFamily="49" charset="-128"/>
                <a:ea typeface="ＭＳ ゴシック" panose="020B0609070205080204" pitchFamily="49" charset="-128"/>
              </a:rPr>
              <a:t>【</a:t>
            </a:r>
            <a:r>
              <a:rPr kumimoji="1" lang="ja-JP" altLang="en-US" dirty="0">
                <a:solidFill>
                  <a:schemeClr val="tx1"/>
                </a:solidFill>
                <a:latin typeface="ＭＳ ゴシック" panose="020B0609070205080204" pitchFamily="49" charset="-128"/>
                <a:ea typeface="ＭＳ ゴシック" panose="020B0609070205080204" pitchFamily="49" charset="-128"/>
              </a:rPr>
              <a:t>趣　旨</a:t>
            </a:r>
            <a:r>
              <a:rPr kumimoji="1" lang="en-US" altLang="ja-JP" dirty="0">
                <a:solidFill>
                  <a:schemeClr val="tx1"/>
                </a:solidFill>
                <a:latin typeface="ＭＳ ゴシック" panose="020B0609070205080204" pitchFamily="49" charset="-128"/>
                <a:ea typeface="ＭＳ ゴシック" panose="020B0609070205080204" pitchFamily="49" charset="-128"/>
              </a:rPr>
              <a:t>】</a:t>
            </a:r>
          </a:p>
          <a:p>
            <a:r>
              <a:rPr lang="ja-JP" altLang="en-US" dirty="0">
                <a:solidFill>
                  <a:schemeClr val="tx1"/>
                </a:solidFill>
                <a:latin typeface="ＭＳ ゴシック" panose="020B0609070205080204" pitchFamily="49" charset="-128"/>
                <a:ea typeface="ＭＳ ゴシック" panose="020B0609070205080204" pitchFamily="49" charset="-128"/>
              </a:rPr>
              <a:t>　春日基地においてスレットハントを実施するため、</a:t>
            </a:r>
            <a:endParaRPr lang="en-US" altLang="ja-JP" dirty="0">
              <a:solidFill>
                <a:schemeClr val="tx1"/>
              </a:solidFill>
              <a:latin typeface="ＭＳ ゴシック" panose="020B0609070205080204" pitchFamily="49" charset="-128"/>
              <a:ea typeface="ＭＳ ゴシック" panose="020B0609070205080204" pitchFamily="49" charset="-128"/>
            </a:endParaRPr>
          </a:p>
          <a:p>
            <a:r>
              <a:rPr lang="ja-JP" altLang="en-US" dirty="0">
                <a:solidFill>
                  <a:schemeClr val="tx1"/>
                </a:solidFill>
                <a:latin typeface="ＭＳ ゴシック" panose="020B0609070205080204" pitchFamily="49" charset="-128"/>
                <a:ea typeface="ＭＳ ゴシック" panose="020B0609070205080204" pitchFamily="49" charset="-128"/>
              </a:rPr>
              <a:t>脅威アクターによる攻撃の仮説を構築するもの。</a:t>
            </a:r>
            <a:endParaRPr kumimoji="1" lang="ja-JP" altLang="en-US" dirty="0">
              <a:solidFill>
                <a:schemeClr val="tx1"/>
              </a:solidFill>
              <a:latin typeface="ＭＳ ゴシック" panose="020B0609070205080204" pitchFamily="49" charset="-128"/>
              <a:ea typeface="ＭＳ ゴシック" panose="020B0609070205080204" pitchFamily="49" charset="-128"/>
            </a:endParaRPr>
          </a:p>
        </p:txBody>
      </p:sp>
      <p:sp>
        <p:nvSpPr>
          <p:cNvPr id="29" name="サブタイトル 170">
            <a:extLst>
              <a:ext uri="{FF2B5EF4-FFF2-40B4-BE49-F238E27FC236}">
                <a16:creationId xmlns:a16="http://schemas.microsoft.com/office/drawing/2014/main" id="{84EA32FD-FE9B-4838-BA32-3114FB04A8A7}"/>
              </a:ext>
            </a:extLst>
          </p:cNvPr>
          <p:cNvSpPr txBox="1">
            <a:spLocks/>
          </p:cNvSpPr>
          <p:nvPr/>
        </p:nvSpPr>
        <p:spPr>
          <a:xfrm>
            <a:off x="5095285" y="5054093"/>
            <a:ext cx="3228742" cy="983346"/>
          </a:xfrm>
          <a:prstGeom prst="rect">
            <a:avLst/>
          </a:prstGeom>
        </p:spPr>
        <p:txBody>
          <a:bodyPr vert="horz" wrap="square" lIns="68580" tIns="34290" rIns="68580" bIns="34290" rtlCol="0">
            <a:spAutoFit/>
          </a:bodyPr>
          <a:lstStyle/>
          <a:p>
            <a:pPr algn="ctr">
              <a:spcBef>
                <a:spcPct val="20000"/>
              </a:spcBef>
              <a:defRPr/>
            </a:pPr>
            <a:r>
              <a:rPr lang="ja-JP" altLang="en-US" sz="2700" dirty="0">
                <a:latin typeface="ＭＳ ゴシック" panose="020B0609070205080204" pitchFamily="49" charset="-128"/>
                <a:ea typeface="ＭＳ ゴシック" panose="020B0609070205080204" pitchFamily="49" charset="-128"/>
              </a:rPr>
              <a:t>令和８年２月１０日</a:t>
            </a:r>
            <a:endParaRPr lang="en-US" altLang="ja-JP" sz="2700" dirty="0">
              <a:latin typeface="ＭＳ ゴシック" panose="020B0609070205080204" pitchFamily="49" charset="-128"/>
              <a:ea typeface="ＭＳ ゴシック" panose="020B0609070205080204" pitchFamily="49" charset="-128"/>
            </a:endParaRPr>
          </a:p>
          <a:p>
            <a:pPr algn="dist">
              <a:spcBef>
                <a:spcPct val="20000"/>
              </a:spcBef>
              <a:defRPr/>
            </a:pPr>
            <a:r>
              <a:rPr lang="ja-JP" altLang="en-US" sz="2700" dirty="0">
                <a:latin typeface="ＭＳ ゴシック" panose="020B0609070205080204" pitchFamily="49" charset="-128"/>
                <a:ea typeface="ＭＳ ゴシック" panose="020B0609070205080204" pitchFamily="49" charset="-128"/>
              </a:rPr>
              <a:t>四月朔日１曹</a:t>
            </a:r>
            <a:endParaRPr lang="en-US" altLang="ja-JP" sz="2700" dirty="0">
              <a:latin typeface="ＭＳ ゴシック" panose="020B0609070205080204" pitchFamily="49" charset="-128"/>
              <a:ea typeface="ＭＳ ゴシック" panose="020B0609070205080204" pitchFamily="49" charset="-128"/>
            </a:endParaRPr>
          </a:p>
        </p:txBody>
      </p:sp>
      <p:grpSp>
        <p:nvGrpSpPr>
          <p:cNvPr id="31" name="グループ化 30">
            <a:extLst>
              <a:ext uri="{FF2B5EF4-FFF2-40B4-BE49-F238E27FC236}">
                <a16:creationId xmlns:a16="http://schemas.microsoft.com/office/drawing/2014/main" id="{85D31640-577B-410B-98F2-947F100A02BD}"/>
              </a:ext>
            </a:extLst>
          </p:cNvPr>
          <p:cNvGrpSpPr/>
          <p:nvPr/>
        </p:nvGrpSpPr>
        <p:grpSpPr>
          <a:xfrm>
            <a:off x="11212082" y="19939"/>
            <a:ext cx="903006" cy="480131"/>
            <a:chOff x="10762108" y="88735"/>
            <a:chExt cx="1183082" cy="729773"/>
          </a:xfrm>
        </p:grpSpPr>
        <p:sp>
          <p:nvSpPr>
            <p:cNvPr id="32" name="正方形/長方形 31">
              <a:extLst>
                <a:ext uri="{FF2B5EF4-FFF2-40B4-BE49-F238E27FC236}">
                  <a16:creationId xmlns:a16="http://schemas.microsoft.com/office/drawing/2014/main" id="{E4C7608B-4B4D-4CD7-A831-D8AFBAC1F2FA}"/>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33" name="正方形/長方形 32">
              <a:extLst>
                <a:ext uri="{FF2B5EF4-FFF2-40B4-BE49-F238E27FC236}">
                  <a16:creationId xmlns:a16="http://schemas.microsoft.com/office/drawing/2014/main" id="{40067F36-A05C-465A-877E-001E984F0EBC}"/>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Tree>
    <p:extLst>
      <p:ext uri="{BB962C8B-B14F-4D97-AF65-F5344CB8AC3E}">
        <p14:creationId xmlns:p14="http://schemas.microsoft.com/office/powerpoint/2010/main" val="32792138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図 22">
            <a:extLst>
              <a:ext uri="{FF2B5EF4-FFF2-40B4-BE49-F238E27FC236}">
                <a16:creationId xmlns:a16="http://schemas.microsoft.com/office/drawing/2014/main" id="{DA77874C-2CFB-4AF8-8C84-3BD08BD33F9D}"/>
              </a:ext>
            </a:extLst>
          </p:cNvPr>
          <p:cNvPicPr>
            <a:picLocks/>
          </p:cNvPicPr>
          <p:nvPr/>
        </p:nvPicPr>
        <p:blipFill>
          <a:blip r:embed="rId3"/>
          <a:stretch>
            <a:fillRect/>
          </a:stretch>
        </p:blipFill>
        <p:spPr>
          <a:xfrm>
            <a:off x="104488" y="615391"/>
            <a:ext cx="8687562" cy="6142958"/>
          </a:xfrm>
          <a:prstGeom prst="rect">
            <a:avLst/>
          </a:prstGeom>
        </p:spPr>
      </p:pic>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38873"/>
            <a:ext cx="8673485" cy="427105"/>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攻撃経路（１）　</a:t>
            </a:r>
            <a:r>
              <a:rPr lang="en-US" altLang="ja-JP" sz="2400" dirty="0">
                <a:latin typeface="ＭＳ ゴシック" panose="020B0609070205080204" pitchFamily="49" charset="-128"/>
                <a:ea typeface="ＭＳ ゴシック" panose="020B0609070205080204" pitchFamily="49" charset="-128"/>
              </a:rPr>
              <a:t>APT41</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cxnSp>
        <p:nvCxnSpPr>
          <p:cNvPr id="12" name="直線矢印コネクタ 11">
            <a:extLst>
              <a:ext uri="{FF2B5EF4-FFF2-40B4-BE49-F238E27FC236}">
                <a16:creationId xmlns:a16="http://schemas.microsoft.com/office/drawing/2014/main" id="{B9EEB722-5327-49F0-AEF6-BD32C078ED73}"/>
              </a:ext>
            </a:extLst>
          </p:cNvPr>
          <p:cNvCxnSpPr>
            <a:cxnSpLocks/>
          </p:cNvCxnSpPr>
          <p:nvPr/>
        </p:nvCxnSpPr>
        <p:spPr>
          <a:xfrm>
            <a:off x="6608361" y="1003331"/>
            <a:ext cx="0" cy="80937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CAFA2686-9BEA-4E07-8221-8B5D9E5D9E7B}"/>
              </a:ext>
            </a:extLst>
          </p:cNvPr>
          <p:cNvCxnSpPr>
            <a:cxnSpLocks/>
          </p:cNvCxnSpPr>
          <p:nvPr/>
        </p:nvCxnSpPr>
        <p:spPr>
          <a:xfrm>
            <a:off x="7484473" y="1830994"/>
            <a:ext cx="0" cy="39688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E8F99903-7805-496E-A385-01DE8D28ABFD}"/>
              </a:ext>
            </a:extLst>
          </p:cNvPr>
          <p:cNvCxnSpPr>
            <a:cxnSpLocks/>
          </p:cNvCxnSpPr>
          <p:nvPr/>
        </p:nvCxnSpPr>
        <p:spPr>
          <a:xfrm>
            <a:off x="6784886" y="1844093"/>
            <a:ext cx="690168" cy="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9B6D8AE3-9866-4D74-B78D-2567C6EA057C}"/>
              </a:ext>
            </a:extLst>
          </p:cNvPr>
          <p:cNvSpPr txBox="1"/>
          <p:nvPr/>
        </p:nvSpPr>
        <p:spPr>
          <a:xfrm>
            <a:off x="6400612" y="695619"/>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28" name="テキスト ボックス 27">
            <a:extLst>
              <a:ext uri="{FF2B5EF4-FFF2-40B4-BE49-F238E27FC236}">
                <a16:creationId xmlns:a16="http://schemas.microsoft.com/office/drawing/2014/main" id="{92F46C1F-C691-4F5A-ADBF-AC277CF95C57}"/>
              </a:ext>
            </a:extLst>
          </p:cNvPr>
          <p:cNvSpPr txBox="1"/>
          <p:nvPr/>
        </p:nvSpPr>
        <p:spPr>
          <a:xfrm>
            <a:off x="7573434" y="2133750"/>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sp>
        <p:nvSpPr>
          <p:cNvPr id="29" name="テキスト ボックス 28">
            <a:extLst>
              <a:ext uri="{FF2B5EF4-FFF2-40B4-BE49-F238E27FC236}">
                <a16:creationId xmlns:a16="http://schemas.microsoft.com/office/drawing/2014/main" id="{FD544A50-2FBD-4194-807F-F83E8708A739}"/>
              </a:ext>
            </a:extLst>
          </p:cNvPr>
          <p:cNvSpPr txBox="1"/>
          <p:nvPr/>
        </p:nvSpPr>
        <p:spPr>
          <a:xfrm>
            <a:off x="3464070" y="3567536"/>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sp>
        <p:nvSpPr>
          <p:cNvPr id="27" name="テキスト ボックス 26">
            <a:extLst>
              <a:ext uri="{FF2B5EF4-FFF2-40B4-BE49-F238E27FC236}">
                <a16:creationId xmlns:a16="http://schemas.microsoft.com/office/drawing/2014/main" id="{2A6857B3-4228-4AA1-B73E-53F102E94182}"/>
              </a:ext>
            </a:extLst>
          </p:cNvPr>
          <p:cNvSpPr txBox="1"/>
          <p:nvPr/>
        </p:nvSpPr>
        <p:spPr>
          <a:xfrm>
            <a:off x="8251532" y="739978"/>
            <a:ext cx="3863321" cy="5632311"/>
          </a:xfrm>
          <a:prstGeom prst="rect">
            <a:avLst/>
          </a:prstGeom>
          <a:solidFill>
            <a:schemeClr val="bg1"/>
          </a:solidFill>
          <a:ln>
            <a:solidFill>
              <a:srgbClr val="FF0000"/>
            </a:solidFill>
          </a:ln>
        </p:spPr>
        <p:txBody>
          <a:bodyPr wrap="square" rtlCol="0">
            <a:spAutoFit/>
          </a:bodyPr>
          <a:lstStyle/>
          <a:p>
            <a:r>
              <a:rPr kumimoji="1" lang="ja-JP" altLang="en-US" dirty="0">
                <a:latin typeface="ＭＳ ゴシック" panose="020B0609070205080204" pitchFamily="49" charset="-128"/>
                <a:ea typeface="ＭＳ ゴシック" panose="020B0609070205080204" pitchFamily="49" charset="-128"/>
              </a:rPr>
              <a:t>①アクティブスキャン　</a:t>
            </a:r>
            <a:r>
              <a:rPr kumimoji="1" lang="en-US" altLang="ja-JP" dirty="0">
                <a:latin typeface="ＭＳ ゴシック" panose="020B0609070205080204" pitchFamily="49" charset="-128"/>
                <a:ea typeface="ＭＳ ゴシック" panose="020B0609070205080204" pitchFamily="49" charset="-128"/>
              </a:rPr>
              <a:t>(T1592.002,T1592.003)</a:t>
            </a: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②不正入手したアカウントを使用し</a:t>
            </a:r>
            <a:r>
              <a:rPr lang="en-US" altLang="ja-JP" dirty="0">
                <a:latin typeface="ＭＳ ゴシック" panose="020B0609070205080204" pitchFamily="49" charset="-128"/>
                <a:ea typeface="ＭＳ ゴシック" panose="020B0609070205080204" pitchFamily="49" charset="-128"/>
              </a:rPr>
              <a:t>FACE</a:t>
            </a:r>
            <a:r>
              <a:rPr lang="ja-JP" altLang="en-US" dirty="0">
                <a:latin typeface="ＭＳ ゴシック" panose="020B0609070205080204" pitchFamily="49" charset="-128"/>
                <a:ea typeface="ＭＳ ゴシック" panose="020B0609070205080204" pitchFamily="49" charset="-128"/>
              </a:rPr>
              <a:t>対向用端末に侵入</a:t>
            </a:r>
            <a:r>
              <a:rPr kumimoji="1" lang="en-US" altLang="ja-JP" dirty="0">
                <a:latin typeface="ＭＳ ゴシック" panose="020B0609070205080204" pitchFamily="49" charset="-128"/>
                <a:ea typeface="ＭＳ ゴシック" panose="020B0609070205080204" pitchFamily="49" charset="-128"/>
              </a:rPr>
              <a:t>(T1078)</a:t>
            </a:r>
            <a:r>
              <a:rPr kumimoji="1" lang="ja-JP" altLang="en-US" dirty="0" err="1">
                <a:latin typeface="ＭＳ ゴシック" panose="020B0609070205080204" pitchFamily="49" charset="-128"/>
                <a:ea typeface="ＭＳ ゴシック" panose="020B0609070205080204" pitchFamily="49" charset="-128"/>
              </a:rPr>
              <a:t>、</a:t>
            </a:r>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権限昇格</a:t>
            </a:r>
            <a:r>
              <a:rPr lang="en-US" altLang="ja-JP" dirty="0">
                <a:latin typeface="ＭＳ ゴシック" panose="020B0609070205080204" pitchFamily="49" charset="-128"/>
                <a:ea typeface="ＭＳ ゴシック" panose="020B0609070205080204" pitchFamily="49" charset="-128"/>
              </a:rPr>
              <a:t>(T1203,T1003.001)</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永続化</a:t>
            </a:r>
            <a:r>
              <a:rPr lang="en-US" altLang="ja-JP" dirty="0">
                <a:latin typeface="ＭＳ ゴシック" panose="020B0609070205080204" pitchFamily="49" charset="-128"/>
                <a:ea typeface="ＭＳ ゴシック" panose="020B0609070205080204" pitchFamily="49" charset="-128"/>
              </a:rPr>
              <a:t>(T1197,T1547.001,T1136.001,T1574.001,T1053.005)</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r>
              <a:rPr lang="en-US" altLang="ja-JP" dirty="0">
                <a:latin typeface="ＭＳ ゴシック" panose="020B0609070205080204" pitchFamily="49" charset="-128"/>
                <a:ea typeface="ＭＳ ゴシック" panose="020B0609070205080204" pitchFamily="49" charset="-128"/>
              </a:rPr>
              <a:t>(T1071.004,T1071.001)</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③仮想化サーバーへ横展開</a:t>
            </a:r>
            <a:r>
              <a:rPr lang="en-US" altLang="ja-JP" dirty="0">
                <a:latin typeface="ＭＳ ゴシック" panose="020B0609070205080204" pitchFamily="49" charset="-128"/>
                <a:ea typeface="ＭＳ ゴシック" panose="020B0609070205080204" pitchFamily="49" charset="-128"/>
              </a:rPr>
              <a:t>(T1550.002)</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a:t>
            </a:r>
            <a:r>
              <a:rPr lang="en-US" altLang="ja-JP" dirty="0">
                <a:latin typeface="ＭＳ ゴシック" panose="020B0609070205080204" pitchFamily="49" charset="-128"/>
                <a:ea typeface="ＭＳ ゴシック" panose="020B0609070205080204" pitchFamily="49" charset="-128"/>
              </a:rPr>
              <a:t>(T1003.001,T1550.002)</a:t>
            </a:r>
            <a:r>
              <a:rPr lang="ja-JP" altLang="en-US" dirty="0" err="1">
                <a:latin typeface="ＭＳ ゴシック" panose="020B0609070205080204" pitchFamily="49" charset="-128"/>
                <a:ea typeface="ＭＳ ゴシック" panose="020B0609070205080204" pitchFamily="49" charset="-128"/>
              </a:rPr>
              <a:t>、</a:t>
            </a:r>
            <a:r>
              <a:rPr lang="ja-JP" altLang="en-US" dirty="0">
                <a:latin typeface="ＭＳ ゴシック" panose="020B0609070205080204" pitchFamily="49" charset="-128"/>
                <a:ea typeface="ＭＳ ゴシック" panose="020B0609070205080204" pitchFamily="49" charset="-128"/>
              </a:rPr>
              <a:t>永続化、</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情報窃取</a:t>
            </a:r>
            <a:r>
              <a:rPr lang="en-US" altLang="ja-JP" dirty="0">
                <a:latin typeface="ＭＳ ゴシック" panose="020B0609070205080204" pitchFamily="49" charset="-128"/>
                <a:ea typeface="ＭＳ ゴシック" panose="020B0609070205080204" pitchFamily="49" charset="-128"/>
              </a:rPr>
              <a:t>(T1213.006,T1041)</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r>
              <a:rPr lang="en-US" altLang="ja-JP" dirty="0">
                <a:latin typeface="ＭＳ ゴシック" panose="020B0609070205080204" pitchFamily="49" charset="-128"/>
                <a:ea typeface="ＭＳ ゴシック" panose="020B0609070205080204" pitchFamily="49" charset="-128"/>
              </a:rPr>
              <a:t>(T1071.004,T1071.001)</a:t>
            </a:r>
          </a:p>
          <a:p>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④</a:t>
            </a:r>
            <a:r>
              <a:rPr lang="en-US" altLang="ja-JP" dirty="0">
                <a:latin typeface="ＭＳ ゴシック" panose="020B0609070205080204" pitchFamily="49" charset="-128"/>
                <a:ea typeface="ＭＳ ゴシック" panose="020B0609070205080204" pitchFamily="49" charset="-128"/>
              </a:rPr>
              <a:t>DII</a:t>
            </a:r>
            <a:r>
              <a:rPr lang="ja-JP" altLang="en-US" dirty="0">
                <a:latin typeface="ＭＳ ゴシック" panose="020B0609070205080204" pitchFamily="49" charset="-128"/>
                <a:ea typeface="ＭＳ ゴシック" panose="020B0609070205080204" pitchFamily="49" charset="-128"/>
              </a:rPr>
              <a:t>を通じて、他基地、他システムへ侵入</a:t>
            </a:r>
            <a:r>
              <a:rPr lang="en-US" altLang="ja-JP" dirty="0">
                <a:latin typeface="ＭＳ ゴシック" panose="020B0609070205080204" pitchFamily="49" charset="-128"/>
                <a:ea typeface="ＭＳ ゴシック" panose="020B0609070205080204" pitchFamily="49" charset="-128"/>
              </a:rPr>
              <a:t>(T1021.001,T1021.002)</a:t>
            </a:r>
            <a:endParaRPr kumimoji="1" lang="ja-JP" altLang="en-US" dirty="0">
              <a:latin typeface="ＭＳ ゴシック" panose="020B0609070205080204" pitchFamily="49" charset="-128"/>
              <a:ea typeface="ＭＳ ゴシック" panose="020B0609070205080204" pitchFamily="49" charset="-128"/>
            </a:endParaRPr>
          </a:p>
        </p:txBody>
      </p:sp>
      <p:cxnSp>
        <p:nvCxnSpPr>
          <p:cNvPr id="31" name="直線コネクタ 30">
            <a:extLst>
              <a:ext uri="{FF2B5EF4-FFF2-40B4-BE49-F238E27FC236}">
                <a16:creationId xmlns:a16="http://schemas.microsoft.com/office/drawing/2014/main" id="{23746029-B70B-4497-BF91-81334F2CE744}"/>
              </a:ext>
            </a:extLst>
          </p:cNvPr>
          <p:cNvCxnSpPr>
            <a:cxnSpLocks/>
          </p:cNvCxnSpPr>
          <p:nvPr/>
        </p:nvCxnSpPr>
        <p:spPr>
          <a:xfrm flipV="1">
            <a:off x="3671819" y="2361055"/>
            <a:ext cx="3756293" cy="1127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51278AC4-490A-4147-BF32-5B1367169F64}"/>
              </a:ext>
            </a:extLst>
          </p:cNvPr>
          <p:cNvCxnSpPr>
            <a:cxnSpLocks/>
          </p:cNvCxnSpPr>
          <p:nvPr/>
        </p:nvCxnSpPr>
        <p:spPr>
          <a:xfrm>
            <a:off x="3680873" y="2361054"/>
            <a:ext cx="0" cy="106794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FFE2AEA-71EC-4C3F-8936-8F5B6B58A929}"/>
              </a:ext>
            </a:extLst>
          </p:cNvPr>
          <p:cNvCxnSpPr>
            <a:cxnSpLocks/>
          </p:cNvCxnSpPr>
          <p:nvPr/>
        </p:nvCxnSpPr>
        <p:spPr>
          <a:xfrm flipV="1">
            <a:off x="3545490" y="1064952"/>
            <a:ext cx="0" cy="236404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DE848C98-5C7B-4C1E-B2DF-C7357AE01B37}"/>
              </a:ext>
            </a:extLst>
          </p:cNvPr>
          <p:cNvSpPr txBox="1"/>
          <p:nvPr/>
        </p:nvSpPr>
        <p:spPr>
          <a:xfrm>
            <a:off x="3554133" y="1017115"/>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④</a:t>
            </a:r>
          </a:p>
        </p:txBody>
      </p:sp>
    </p:spTree>
    <p:extLst>
      <p:ext uri="{BB962C8B-B14F-4D97-AF65-F5344CB8AC3E}">
        <p14:creationId xmlns:p14="http://schemas.microsoft.com/office/powerpoint/2010/main" val="1128213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図 17">
            <a:extLst>
              <a:ext uri="{FF2B5EF4-FFF2-40B4-BE49-F238E27FC236}">
                <a16:creationId xmlns:a16="http://schemas.microsoft.com/office/drawing/2014/main" id="{5E0655FE-9717-40AD-A86C-3F49E506AB12}"/>
              </a:ext>
            </a:extLst>
          </p:cNvPr>
          <p:cNvPicPr>
            <a:picLocks/>
          </p:cNvPicPr>
          <p:nvPr/>
        </p:nvPicPr>
        <p:blipFill>
          <a:blip r:embed="rId2"/>
          <a:stretch>
            <a:fillRect/>
          </a:stretch>
        </p:blipFill>
        <p:spPr>
          <a:xfrm>
            <a:off x="104493" y="615391"/>
            <a:ext cx="8687562" cy="6142958"/>
          </a:xfrm>
          <a:prstGeom prst="rect">
            <a:avLst/>
          </a:prstGeom>
        </p:spPr>
      </p:pic>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38873"/>
            <a:ext cx="8673485" cy="427105"/>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攻撃経路（２）　</a:t>
            </a:r>
            <a:r>
              <a:rPr lang="en-US" altLang="ja-JP" sz="2400" dirty="0">
                <a:latin typeface="ＭＳ ゴシック" panose="020B0609070205080204" pitchFamily="49" charset="-128"/>
                <a:ea typeface="ＭＳ ゴシック" panose="020B0609070205080204" pitchFamily="49" charset="-128"/>
              </a:rPr>
              <a:t>APT41</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cxnSp>
        <p:nvCxnSpPr>
          <p:cNvPr id="13" name="直線矢印コネクタ 12">
            <a:extLst>
              <a:ext uri="{FF2B5EF4-FFF2-40B4-BE49-F238E27FC236}">
                <a16:creationId xmlns:a16="http://schemas.microsoft.com/office/drawing/2014/main" id="{66470ED8-6174-4857-901D-C7B1C16CAB4B}"/>
              </a:ext>
            </a:extLst>
          </p:cNvPr>
          <p:cNvCxnSpPr>
            <a:cxnSpLocks/>
          </p:cNvCxnSpPr>
          <p:nvPr/>
        </p:nvCxnSpPr>
        <p:spPr>
          <a:xfrm flipH="1">
            <a:off x="6181692" y="2229164"/>
            <a:ext cx="4308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5FF50886-9AE1-47A7-9D62-130B294938D2}"/>
              </a:ext>
            </a:extLst>
          </p:cNvPr>
          <p:cNvCxnSpPr>
            <a:cxnSpLocks/>
          </p:cNvCxnSpPr>
          <p:nvPr/>
        </p:nvCxnSpPr>
        <p:spPr>
          <a:xfrm flipV="1">
            <a:off x="6612500" y="995881"/>
            <a:ext cx="0" cy="124241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EECC2DA4-F024-444B-9B16-8A6AD669C52C}"/>
              </a:ext>
            </a:extLst>
          </p:cNvPr>
          <p:cNvSpPr txBox="1"/>
          <p:nvPr/>
        </p:nvSpPr>
        <p:spPr>
          <a:xfrm>
            <a:off x="6404751" y="704850"/>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28" name="テキスト ボックス 27">
            <a:extLst>
              <a:ext uri="{FF2B5EF4-FFF2-40B4-BE49-F238E27FC236}">
                <a16:creationId xmlns:a16="http://schemas.microsoft.com/office/drawing/2014/main" id="{A6E3E90D-6B5D-47F7-AB15-763A42ABB504}"/>
              </a:ext>
            </a:extLst>
          </p:cNvPr>
          <p:cNvSpPr txBox="1"/>
          <p:nvPr/>
        </p:nvSpPr>
        <p:spPr>
          <a:xfrm>
            <a:off x="5933516" y="1717886"/>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sp>
        <p:nvSpPr>
          <p:cNvPr id="29" name="テキスト ボックス 28">
            <a:extLst>
              <a:ext uri="{FF2B5EF4-FFF2-40B4-BE49-F238E27FC236}">
                <a16:creationId xmlns:a16="http://schemas.microsoft.com/office/drawing/2014/main" id="{A011097C-71EC-4042-9226-8A9230AE383E}"/>
              </a:ext>
            </a:extLst>
          </p:cNvPr>
          <p:cNvSpPr txBox="1"/>
          <p:nvPr/>
        </p:nvSpPr>
        <p:spPr>
          <a:xfrm>
            <a:off x="8251530" y="739978"/>
            <a:ext cx="3863323" cy="5355312"/>
          </a:xfrm>
          <a:prstGeom prst="rect">
            <a:avLst/>
          </a:prstGeom>
          <a:solidFill>
            <a:schemeClr val="bg1"/>
          </a:solidFill>
          <a:ln>
            <a:solidFill>
              <a:srgbClr val="FF0000"/>
            </a:solidFill>
          </a:ln>
        </p:spPr>
        <p:txBody>
          <a:bodyPr wrap="square" rtlCol="0">
            <a:spAutoFit/>
          </a:bodyPr>
          <a:lstStyle/>
          <a:p>
            <a:r>
              <a:rPr kumimoji="1" lang="ja-JP" altLang="en-US" dirty="0">
                <a:latin typeface="ＭＳ ゴシック" panose="020B0609070205080204" pitchFamily="49" charset="-128"/>
                <a:ea typeface="ＭＳ ゴシック" panose="020B0609070205080204" pitchFamily="49" charset="-128"/>
              </a:rPr>
              <a:t>①アクティブスキャン</a:t>
            </a:r>
            <a:r>
              <a:rPr lang="en-US" altLang="ja-JP" dirty="0">
                <a:latin typeface="ＭＳ ゴシック" panose="020B0609070205080204" pitchFamily="49" charset="-128"/>
                <a:ea typeface="ＭＳ ゴシック" panose="020B0609070205080204" pitchFamily="49" charset="-128"/>
              </a:rPr>
              <a:t>(T1592.002,T1592.003)</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②運航情報データベースサーバーで脆弱性を使用し</a:t>
            </a:r>
            <a:r>
              <a:rPr lang="ja-JP" altLang="en-US" dirty="0">
                <a:latin typeface="ＭＳ ゴシック" panose="020B0609070205080204" pitchFamily="49" charset="-128"/>
                <a:ea typeface="ＭＳ ゴシック" panose="020B0609070205080204" pitchFamily="49" charset="-128"/>
              </a:rPr>
              <a:t>、</a:t>
            </a:r>
            <a:r>
              <a:rPr kumimoji="1" lang="en-US" altLang="ja-JP" dirty="0">
                <a:latin typeface="ＭＳ ゴシック" panose="020B0609070205080204" pitchFamily="49" charset="-128"/>
                <a:ea typeface="ＭＳ ゴシック" panose="020B0609070205080204" pitchFamily="49" charset="-128"/>
              </a:rPr>
              <a:t>RCE</a:t>
            </a:r>
            <a:r>
              <a:rPr kumimoji="1" lang="ja-JP" altLang="en-US" dirty="0">
                <a:latin typeface="ＭＳ ゴシック" panose="020B0609070205080204" pitchFamily="49" charset="-128"/>
                <a:ea typeface="ＭＳ ゴシック" panose="020B0609070205080204" pitchFamily="49" charset="-128"/>
              </a:rPr>
              <a:t>及び権限昇格</a:t>
            </a:r>
            <a:r>
              <a:rPr lang="en-US" altLang="ja-JP" dirty="0">
                <a:latin typeface="ＭＳ ゴシック" panose="020B0609070205080204" pitchFamily="49" charset="-128"/>
                <a:ea typeface="ＭＳ ゴシック" panose="020B0609070205080204" pitchFamily="49" charset="-128"/>
              </a:rPr>
              <a:t>(T1190)</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③仮想化サーバー</a:t>
            </a:r>
            <a:r>
              <a:rPr lang="ja-JP" altLang="en-US" dirty="0">
                <a:latin typeface="ＭＳ ゴシック" panose="020B0609070205080204" pitchFamily="49" charset="-128"/>
                <a:ea typeface="ＭＳ ゴシック" panose="020B0609070205080204" pitchFamily="49" charset="-128"/>
              </a:rPr>
              <a:t>へ横展開</a:t>
            </a:r>
            <a:r>
              <a:rPr lang="en-US" altLang="ja-JP" dirty="0">
                <a:latin typeface="ＭＳ ゴシック" panose="020B0609070205080204" pitchFamily="49" charset="-128"/>
                <a:ea typeface="ＭＳ ゴシック" panose="020B0609070205080204" pitchFamily="49" charset="-128"/>
              </a:rPr>
              <a:t>(T1021.002)</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a:t>
            </a:r>
            <a:r>
              <a:rPr lang="en-US" altLang="ja-JP" dirty="0">
                <a:latin typeface="ＭＳ ゴシック" panose="020B0609070205080204" pitchFamily="49" charset="-128"/>
                <a:ea typeface="ＭＳ ゴシック" panose="020B0609070205080204" pitchFamily="49" charset="-128"/>
              </a:rPr>
              <a:t>(T1003.001,T1550.002)</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永続化</a:t>
            </a:r>
            <a:r>
              <a:rPr lang="en-US" altLang="ja-JP" dirty="0">
                <a:latin typeface="ＭＳ ゴシック" panose="020B0609070205080204" pitchFamily="49" charset="-128"/>
                <a:ea typeface="ＭＳ ゴシック" panose="020B0609070205080204" pitchFamily="49" charset="-128"/>
              </a:rPr>
              <a:t>(T1197,T1547.001,T1136.001,T1574.001,T1053.005)</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情報窃取</a:t>
            </a:r>
            <a:r>
              <a:rPr lang="en-US" altLang="ja-JP" dirty="0">
                <a:latin typeface="ＭＳ ゴシック" panose="020B0609070205080204" pitchFamily="49" charset="-128"/>
                <a:ea typeface="ＭＳ ゴシック" panose="020B0609070205080204" pitchFamily="49" charset="-128"/>
              </a:rPr>
              <a:t>(T1213.006,T1041)</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r>
              <a:rPr lang="en-US" altLang="ja-JP" dirty="0">
                <a:latin typeface="ＭＳ ゴシック" panose="020B0609070205080204" pitchFamily="49" charset="-128"/>
                <a:ea typeface="ＭＳ ゴシック" panose="020B0609070205080204" pitchFamily="49" charset="-128"/>
              </a:rPr>
              <a:t>(T1071.004,T1071.001)</a:t>
            </a: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④ネットワーク内で破壊活動、サービス停止</a:t>
            </a:r>
            <a:r>
              <a:rPr kumimoji="1" lang="en-US" altLang="ja-JP" dirty="0">
                <a:latin typeface="ＭＳ ゴシック" panose="020B0609070205080204" pitchFamily="49" charset="-128"/>
                <a:ea typeface="ＭＳ ゴシック" panose="020B0609070205080204" pitchFamily="49" charset="-128"/>
              </a:rPr>
              <a:t>(T1486)</a:t>
            </a:r>
            <a:endParaRPr kumimoji="1" lang="ja-JP" altLang="en-US" dirty="0">
              <a:latin typeface="ＭＳ ゴシック" panose="020B0609070205080204" pitchFamily="49" charset="-128"/>
              <a:ea typeface="ＭＳ ゴシック" panose="020B0609070205080204" pitchFamily="49" charset="-128"/>
            </a:endParaRPr>
          </a:p>
        </p:txBody>
      </p:sp>
      <p:cxnSp>
        <p:nvCxnSpPr>
          <p:cNvPr id="31" name="直線矢印コネクタ 30">
            <a:extLst>
              <a:ext uri="{FF2B5EF4-FFF2-40B4-BE49-F238E27FC236}">
                <a16:creationId xmlns:a16="http://schemas.microsoft.com/office/drawing/2014/main" id="{CCD237F7-0918-411F-8207-95081D21E756}"/>
              </a:ext>
            </a:extLst>
          </p:cNvPr>
          <p:cNvCxnSpPr>
            <a:cxnSpLocks/>
          </p:cNvCxnSpPr>
          <p:nvPr/>
        </p:nvCxnSpPr>
        <p:spPr>
          <a:xfrm>
            <a:off x="6273383" y="2316084"/>
            <a:ext cx="0" cy="80937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テキスト ボックス 31">
            <a:extLst>
              <a:ext uri="{FF2B5EF4-FFF2-40B4-BE49-F238E27FC236}">
                <a16:creationId xmlns:a16="http://schemas.microsoft.com/office/drawing/2014/main" id="{274C51D6-8504-4682-8CAA-D2B6A7D246C5}"/>
              </a:ext>
            </a:extLst>
          </p:cNvPr>
          <p:cNvSpPr txBox="1"/>
          <p:nvPr/>
        </p:nvSpPr>
        <p:spPr>
          <a:xfrm>
            <a:off x="7419745" y="2730921"/>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④</a:t>
            </a:r>
          </a:p>
        </p:txBody>
      </p:sp>
      <p:sp>
        <p:nvSpPr>
          <p:cNvPr id="27" name="正方形/長方形 26">
            <a:extLst>
              <a:ext uri="{FF2B5EF4-FFF2-40B4-BE49-F238E27FC236}">
                <a16:creationId xmlns:a16="http://schemas.microsoft.com/office/drawing/2014/main" id="{20B04D37-BC5C-4484-BEC1-F0F2FFD74E8A}"/>
              </a:ext>
            </a:extLst>
          </p:cNvPr>
          <p:cNvSpPr/>
          <p:nvPr/>
        </p:nvSpPr>
        <p:spPr>
          <a:xfrm>
            <a:off x="2897109" y="2730921"/>
            <a:ext cx="4961299" cy="289127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テキスト ボックス 32">
            <a:extLst>
              <a:ext uri="{FF2B5EF4-FFF2-40B4-BE49-F238E27FC236}">
                <a16:creationId xmlns:a16="http://schemas.microsoft.com/office/drawing/2014/main" id="{4FEEFEA4-C5EE-49E1-9108-0DC2C23D42FC}"/>
              </a:ext>
            </a:extLst>
          </p:cNvPr>
          <p:cNvSpPr txBox="1"/>
          <p:nvPr/>
        </p:nvSpPr>
        <p:spPr>
          <a:xfrm>
            <a:off x="6273383" y="2712661"/>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spTree>
    <p:extLst>
      <p:ext uri="{BB962C8B-B14F-4D97-AF65-F5344CB8AC3E}">
        <p14:creationId xmlns:p14="http://schemas.microsoft.com/office/powerpoint/2010/main" val="590534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4526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40060"/>
            <a:ext cx="8673485" cy="42473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攻撃経路（１）　</a:t>
            </a:r>
            <a:r>
              <a:rPr lang="en-US" altLang="ja-JP" sz="2400" dirty="0" err="1">
                <a:latin typeface="ＭＳ ゴシック" panose="020B0609070205080204" pitchFamily="49" charset="-128"/>
                <a:ea typeface="ＭＳ ゴシック" panose="020B0609070205080204" pitchFamily="49" charset="-128"/>
              </a:rPr>
              <a:t>BlackTech</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pic>
        <p:nvPicPr>
          <p:cNvPr id="15" name="図 14">
            <a:extLst>
              <a:ext uri="{FF2B5EF4-FFF2-40B4-BE49-F238E27FC236}">
                <a16:creationId xmlns:a16="http://schemas.microsoft.com/office/drawing/2014/main" id="{EB3A108C-A4C9-44BF-9CDE-7AA008F26D8A}"/>
              </a:ext>
            </a:extLst>
          </p:cNvPr>
          <p:cNvPicPr>
            <a:picLocks/>
          </p:cNvPicPr>
          <p:nvPr/>
        </p:nvPicPr>
        <p:blipFill>
          <a:blip r:embed="rId2"/>
          <a:stretch>
            <a:fillRect/>
          </a:stretch>
        </p:blipFill>
        <p:spPr>
          <a:xfrm>
            <a:off x="104488" y="615391"/>
            <a:ext cx="8687562" cy="6142958"/>
          </a:xfrm>
          <a:prstGeom prst="rect">
            <a:avLst/>
          </a:prstGeom>
        </p:spPr>
      </p:pic>
      <p:cxnSp>
        <p:nvCxnSpPr>
          <p:cNvPr id="16" name="直線矢印コネクタ 15">
            <a:extLst>
              <a:ext uri="{FF2B5EF4-FFF2-40B4-BE49-F238E27FC236}">
                <a16:creationId xmlns:a16="http://schemas.microsoft.com/office/drawing/2014/main" id="{738061A6-A0C8-4821-9576-B54A51A145F9}"/>
              </a:ext>
            </a:extLst>
          </p:cNvPr>
          <p:cNvCxnSpPr>
            <a:cxnSpLocks/>
          </p:cNvCxnSpPr>
          <p:nvPr/>
        </p:nvCxnSpPr>
        <p:spPr>
          <a:xfrm>
            <a:off x="6608361" y="1003331"/>
            <a:ext cx="0" cy="80937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線矢印コネクタ 16">
            <a:extLst>
              <a:ext uri="{FF2B5EF4-FFF2-40B4-BE49-F238E27FC236}">
                <a16:creationId xmlns:a16="http://schemas.microsoft.com/office/drawing/2014/main" id="{DCBD6190-BF50-46E9-B50F-BB69F92F3C57}"/>
              </a:ext>
            </a:extLst>
          </p:cNvPr>
          <p:cNvCxnSpPr>
            <a:cxnSpLocks/>
          </p:cNvCxnSpPr>
          <p:nvPr/>
        </p:nvCxnSpPr>
        <p:spPr>
          <a:xfrm>
            <a:off x="7484473" y="1830994"/>
            <a:ext cx="0" cy="39688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88340FE1-D32E-416B-8B59-C18279C12987}"/>
              </a:ext>
            </a:extLst>
          </p:cNvPr>
          <p:cNvCxnSpPr>
            <a:cxnSpLocks/>
          </p:cNvCxnSpPr>
          <p:nvPr/>
        </p:nvCxnSpPr>
        <p:spPr>
          <a:xfrm>
            <a:off x="6784886" y="1844093"/>
            <a:ext cx="690168" cy="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43A9C51F-CF47-463E-AA25-4026BD7EC9CD}"/>
              </a:ext>
            </a:extLst>
          </p:cNvPr>
          <p:cNvSpPr txBox="1"/>
          <p:nvPr/>
        </p:nvSpPr>
        <p:spPr>
          <a:xfrm>
            <a:off x="6400612" y="695619"/>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20" name="テキスト ボックス 19">
            <a:extLst>
              <a:ext uri="{FF2B5EF4-FFF2-40B4-BE49-F238E27FC236}">
                <a16:creationId xmlns:a16="http://schemas.microsoft.com/office/drawing/2014/main" id="{0658E846-E1F8-4E98-AC24-D4E4D8137DE7}"/>
              </a:ext>
            </a:extLst>
          </p:cNvPr>
          <p:cNvSpPr txBox="1"/>
          <p:nvPr/>
        </p:nvSpPr>
        <p:spPr>
          <a:xfrm>
            <a:off x="7573434" y="2133750"/>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sp>
        <p:nvSpPr>
          <p:cNvPr id="22" name="テキスト ボックス 21">
            <a:extLst>
              <a:ext uri="{FF2B5EF4-FFF2-40B4-BE49-F238E27FC236}">
                <a16:creationId xmlns:a16="http://schemas.microsoft.com/office/drawing/2014/main" id="{8429177C-13A1-4B37-8100-EBE8B77C9836}"/>
              </a:ext>
            </a:extLst>
          </p:cNvPr>
          <p:cNvSpPr txBox="1"/>
          <p:nvPr/>
        </p:nvSpPr>
        <p:spPr>
          <a:xfrm>
            <a:off x="8251535" y="739978"/>
            <a:ext cx="3863318" cy="4247317"/>
          </a:xfrm>
          <a:prstGeom prst="rect">
            <a:avLst/>
          </a:prstGeom>
          <a:solidFill>
            <a:schemeClr val="bg1"/>
          </a:solidFill>
          <a:ln>
            <a:solidFill>
              <a:srgbClr val="FF0000"/>
            </a:solidFill>
          </a:ln>
        </p:spPr>
        <p:txBody>
          <a:bodyPr wrap="square" rtlCol="0">
            <a:spAutoFit/>
          </a:bodyPr>
          <a:lstStyle/>
          <a:p>
            <a:r>
              <a:rPr kumimoji="1" lang="ja-JP" altLang="en-US" dirty="0">
                <a:latin typeface="ＭＳ ゴシック" panose="020B0609070205080204" pitchFamily="49" charset="-128"/>
                <a:ea typeface="ＭＳ ゴシック" panose="020B0609070205080204" pitchFamily="49" charset="-128"/>
              </a:rPr>
              <a:t>①アクティブスキャン、パッシブスキャン</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②</a:t>
            </a:r>
            <a:r>
              <a:rPr kumimoji="1" lang="en-US" altLang="ja-JP" dirty="0">
                <a:latin typeface="ＭＳ ゴシック" panose="020B0609070205080204" pitchFamily="49" charset="-128"/>
                <a:ea typeface="ＭＳ ゴシック" panose="020B0609070205080204" pitchFamily="49" charset="-128"/>
              </a:rPr>
              <a:t>FACE</a:t>
            </a:r>
            <a:r>
              <a:rPr kumimoji="1" lang="ja-JP" altLang="en-US" dirty="0">
                <a:latin typeface="ＭＳ ゴシック" panose="020B0609070205080204" pitchFamily="49" charset="-128"/>
                <a:ea typeface="ＭＳ ゴシック" panose="020B0609070205080204" pitchFamily="49" charset="-128"/>
              </a:rPr>
              <a:t>対向用端末で脆弱性を使用し、</a:t>
            </a:r>
            <a:r>
              <a:rPr kumimoji="1" lang="en-US" altLang="ja-JP" dirty="0">
                <a:latin typeface="ＭＳ ゴシック" panose="020B0609070205080204" pitchFamily="49" charset="-128"/>
                <a:ea typeface="ＭＳ ゴシック" panose="020B0609070205080204" pitchFamily="49" charset="-128"/>
              </a:rPr>
              <a:t>RCE</a:t>
            </a:r>
            <a:r>
              <a:rPr kumimoji="1" lang="ja-JP" altLang="en-US" dirty="0">
                <a:latin typeface="ＭＳ ゴシック" panose="020B0609070205080204" pitchFamily="49" charset="-128"/>
                <a:ea typeface="ＭＳ ゴシック" panose="020B0609070205080204" pitchFamily="49" charset="-128"/>
              </a:rPr>
              <a:t>及び権限昇格</a:t>
            </a:r>
            <a:r>
              <a:rPr lang="ja-JP" altLang="en-US" dirty="0">
                <a:latin typeface="ＭＳ ゴシック" panose="020B0609070205080204" pitchFamily="49" charset="-128"/>
                <a:ea typeface="ＭＳ ゴシック" panose="020B0609070205080204" pitchFamily="49" charset="-128"/>
              </a:rPr>
              <a:t>、永続化</a:t>
            </a:r>
            <a:r>
              <a:rPr lang="en-US" altLang="ja-JP" dirty="0">
                <a:latin typeface="ＭＳ ゴシック" panose="020B0609070205080204" pitchFamily="49" charset="-128"/>
                <a:ea typeface="ＭＳ ゴシック" panose="020B0609070205080204" pitchFamily="49" charset="-128"/>
              </a:rPr>
              <a:t>(T1203,T1106,T1574.001)</a:t>
            </a:r>
            <a:r>
              <a:rPr lang="ja-JP" altLang="en-US" dirty="0" err="1">
                <a:latin typeface="ＭＳ ゴシック" panose="020B0609070205080204" pitchFamily="49" charset="-128"/>
                <a:ea typeface="ＭＳ ゴシック" panose="020B0609070205080204" pitchFamily="49" charset="-128"/>
              </a:rPr>
              <a:t>、</a:t>
            </a:r>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③</a:t>
            </a:r>
            <a:r>
              <a:rPr lang="ja-JP" altLang="en-US" dirty="0">
                <a:latin typeface="ＭＳ ゴシック" panose="020B0609070205080204" pitchFamily="49" charset="-128"/>
                <a:ea typeface="ＭＳ ゴシック" panose="020B0609070205080204" pitchFamily="49" charset="-128"/>
              </a:rPr>
              <a:t>仮想化サーバーへ横展開</a:t>
            </a:r>
            <a:r>
              <a:rPr lang="en-US" altLang="ja-JP" dirty="0">
                <a:latin typeface="ＭＳ ゴシック" panose="020B0609070205080204" pitchFamily="49" charset="-128"/>
                <a:ea typeface="ＭＳ ゴシック" panose="020B0609070205080204" pitchFamily="49" charset="-128"/>
              </a:rPr>
              <a:t>(T1021.004)</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及び権限昇格、永続化</a:t>
            </a:r>
            <a:r>
              <a:rPr lang="en-US" altLang="ja-JP" dirty="0">
                <a:latin typeface="ＭＳ ゴシック" panose="020B0609070205080204" pitchFamily="49" charset="-128"/>
                <a:ea typeface="ＭＳ ゴシック" panose="020B0609070205080204" pitchFamily="49" charset="-128"/>
              </a:rPr>
              <a:t>(T1203,T1106,T1574.001)</a:t>
            </a:r>
            <a:r>
              <a:rPr lang="ja-JP" altLang="en-US" dirty="0" err="1">
                <a:latin typeface="ＭＳ ゴシック" panose="020B0609070205080204" pitchFamily="49" charset="-128"/>
                <a:ea typeface="ＭＳ ゴシック" panose="020B0609070205080204" pitchFamily="49" charset="-128"/>
              </a:rPr>
              <a:t>、</a:t>
            </a:r>
            <a:r>
              <a:rPr lang="ja-JP" altLang="en-US" dirty="0">
                <a:latin typeface="ＭＳ ゴシック" panose="020B0609070205080204" pitchFamily="49" charset="-128"/>
                <a:ea typeface="ＭＳ ゴシック" panose="020B0609070205080204" pitchFamily="49" charset="-128"/>
              </a:rPr>
              <a:t>情報窃取</a:t>
            </a:r>
            <a:r>
              <a:rPr lang="en-US" altLang="ja-JP" dirty="0">
                <a:latin typeface="ＭＳ ゴシック" panose="020B0609070205080204" pitchFamily="49" charset="-128"/>
                <a:ea typeface="ＭＳ ゴシック" panose="020B0609070205080204" pitchFamily="49" charset="-128"/>
              </a:rPr>
              <a:t>(T1046)</a:t>
            </a:r>
            <a:r>
              <a:rPr lang="ja-JP" altLang="en-US" dirty="0" err="1">
                <a:latin typeface="ＭＳ ゴシック" panose="020B0609070205080204" pitchFamily="49" charset="-128"/>
                <a:ea typeface="ＭＳ ゴシック" panose="020B0609070205080204" pitchFamily="49" charset="-128"/>
              </a:rPr>
              <a:t>、</a:t>
            </a:r>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endParaRPr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④</a:t>
            </a:r>
            <a:r>
              <a:rPr kumimoji="1" lang="en-US" altLang="ja-JP" dirty="0">
                <a:latin typeface="ＭＳ ゴシック" panose="020B0609070205080204" pitchFamily="49" charset="-128"/>
                <a:ea typeface="ＭＳ ゴシック" panose="020B0609070205080204" pitchFamily="49" charset="-128"/>
              </a:rPr>
              <a:t>DII</a:t>
            </a:r>
            <a:r>
              <a:rPr kumimoji="1" lang="ja-JP" altLang="en-US" dirty="0">
                <a:latin typeface="ＭＳ ゴシック" panose="020B0609070205080204" pitchFamily="49" charset="-128"/>
                <a:ea typeface="ＭＳ ゴシック" panose="020B0609070205080204" pitchFamily="49" charset="-128"/>
              </a:rPr>
              <a:t>を通じて、他基地、他システムへ侵入</a:t>
            </a:r>
            <a:r>
              <a:rPr lang="en-US" altLang="ja-JP" dirty="0">
                <a:latin typeface="ＭＳ ゴシック" panose="020B0609070205080204" pitchFamily="49" charset="-128"/>
                <a:ea typeface="ＭＳ ゴシック" panose="020B0609070205080204" pitchFamily="49" charset="-128"/>
              </a:rPr>
              <a:t>(T1021.004)</a:t>
            </a:r>
          </a:p>
        </p:txBody>
      </p:sp>
      <p:sp>
        <p:nvSpPr>
          <p:cNvPr id="26" name="テキスト ボックス 25">
            <a:extLst>
              <a:ext uri="{FF2B5EF4-FFF2-40B4-BE49-F238E27FC236}">
                <a16:creationId xmlns:a16="http://schemas.microsoft.com/office/drawing/2014/main" id="{51147507-6ACB-4780-92B4-1335517B6242}"/>
              </a:ext>
            </a:extLst>
          </p:cNvPr>
          <p:cNvSpPr txBox="1"/>
          <p:nvPr/>
        </p:nvSpPr>
        <p:spPr>
          <a:xfrm>
            <a:off x="3464070" y="3567536"/>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cxnSp>
        <p:nvCxnSpPr>
          <p:cNvPr id="28" name="直線コネクタ 27">
            <a:extLst>
              <a:ext uri="{FF2B5EF4-FFF2-40B4-BE49-F238E27FC236}">
                <a16:creationId xmlns:a16="http://schemas.microsoft.com/office/drawing/2014/main" id="{2AD78FB5-A593-42A3-87FE-434263F59B2B}"/>
              </a:ext>
            </a:extLst>
          </p:cNvPr>
          <p:cNvCxnSpPr>
            <a:cxnSpLocks/>
          </p:cNvCxnSpPr>
          <p:nvPr/>
        </p:nvCxnSpPr>
        <p:spPr>
          <a:xfrm flipV="1">
            <a:off x="3671819" y="2361055"/>
            <a:ext cx="3756293" cy="1127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3B833703-DA7D-4EB4-AF34-A334BA9A4048}"/>
              </a:ext>
            </a:extLst>
          </p:cNvPr>
          <p:cNvCxnSpPr>
            <a:cxnSpLocks/>
          </p:cNvCxnSpPr>
          <p:nvPr/>
        </p:nvCxnSpPr>
        <p:spPr>
          <a:xfrm>
            <a:off x="3680873" y="2361054"/>
            <a:ext cx="0" cy="106794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0C3D0175-81AF-4558-86E0-DC93FD5076D6}"/>
              </a:ext>
            </a:extLst>
          </p:cNvPr>
          <p:cNvCxnSpPr>
            <a:cxnSpLocks/>
          </p:cNvCxnSpPr>
          <p:nvPr/>
        </p:nvCxnSpPr>
        <p:spPr>
          <a:xfrm flipV="1">
            <a:off x="3545490" y="1064952"/>
            <a:ext cx="0" cy="236404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1" name="テキスト ボックス 30">
            <a:extLst>
              <a:ext uri="{FF2B5EF4-FFF2-40B4-BE49-F238E27FC236}">
                <a16:creationId xmlns:a16="http://schemas.microsoft.com/office/drawing/2014/main" id="{83AA0151-1CFD-4037-8DB4-AF837CD1797C}"/>
              </a:ext>
            </a:extLst>
          </p:cNvPr>
          <p:cNvSpPr txBox="1"/>
          <p:nvPr/>
        </p:nvSpPr>
        <p:spPr>
          <a:xfrm>
            <a:off x="3554133" y="1017115"/>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④</a:t>
            </a:r>
          </a:p>
        </p:txBody>
      </p:sp>
    </p:spTree>
    <p:extLst>
      <p:ext uri="{BB962C8B-B14F-4D97-AF65-F5344CB8AC3E}">
        <p14:creationId xmlns:p14="http://schemas.microsoft.com/office/powerpoint/2010/main" val="3614765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38873"/>
            <a:ext cx="8673485" cy="427105"/>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攻撃経路（２）　</a:t>
            </a:r>
            <a:r>
              <a:rPr lang="en-US" altLang="ja-JP" sz="2400" dirty="0" err="1">
                <a:latin typeface="ＭＳ ゴシック" panose="020B0609070205080204" pitchFamily="49" charset="-128"/>
                <a:ea typeface="ＭＳ ゴシック" panose="020B0609070205080204" pitchFamily="49" charset="-128"/>
              </a:rPr>
              <a:t>BlackTech</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pic>
        <p:nvPicPr>
          <p:cNvPr id="14" name="図 13">
            <a:extLst>
              <a:ext uri="{FF2B5EF4-FFF2-40B4-BE49-F238E27FC236}">
                <a16:creationId xmlns:a16="http://schemas.microsoft.com/office/drawing/2014/main" id="{3C8CB6AD-D7D8-4ACF-8A35-EE1E3DF7F371}"/>
              </a:ext>
            </a:extLst>
          </p:cNvPr>
          <p:cNvPicPr>
            <a:picLocks/>
          </p:cNvPicPr>
          <p:nvPr/>
        </p:nvPicPr>
        <p:blipFill>
          <a:blip r:embed="rId2"/>
          <a:stretch>
            <a:fillRect/>
          </a:stretch>
        </p:blipFill>
        <p:spPr>
          <a:xfrm>
            <a:off x="104493" y="615391"/>
            <a:ext cx="8687562" cy="6142958"/>
          </a:xfrm>
          <a:prstGeom prst="rect">
            <a:avLst/>
          </a:prstGeom>
        </p:spPr>
      </p:pic>
      <p:cxnSp>
        <p:nvCxnSpPr>
          <p:cNvPr id="15" name="直線矢印コネクタ 14">
            <a:extLst>
              <a:ext uri="{FF2B5EF4-FFF2-40B4-BE49-F238E27FC236}">
                <a16:creationId xmlns:a16="http://schemas.microsoft.com/office/drawing/2014/main" id="{713B661E-114C-4163-A641-3783F3A6182D}"/>
              </a:ext>
            </a:extLst>
          </p:cNvPr>
          <p:cNvCxnSpPr>
            <a:cxnSpLocks/>
          </p:cNvCxnSpPr>
          <p:nvPr/>
        </p:nvCxnSpPr>
        <p:spPr>
          <a:xfrm flipH="1">
            <a:off x="6181692" y="2229164"/>
            <a:ext cx="4308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7CBF1776-75D6-4290-80CE-4ACA66566878}"/>
              </a:ext>
            </a:extLst>
          </p:cNvPr>
          <p:cNvCxnSpPr>
            <a:cxnSpLocks/>
          </p:cNvCxnSpPr>
          <p:nvPr/>
        </p:nvCxnSpPr>
        <p:spPr>
          <a:xfrm flipV="1">
            <a:off x="6612500" y="995881"/>
            <a:ext cx="0" cy="124241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7" name="テキスト ボックス 16">
            <a:extLst>
              <a:ext uri="{FF2B5EF4-FFF2-40B4-BE49-F238E27FC236}">
                <a16:creationId xmlns:a16="http://schemas.microsoft.com/office/drawing/2014/main" id="{C9A27CCC-A57B-485D-BC2C-CCA83BCB6736}"/>
              </a:ext>
            </a:extLst>
          </p:cNvPr>
          <p:cNvSpPr txBox="1"/>
          <p:nvPr/>
        </p:nvSpPr>
        <p:spPr>
          <a:xfrm>
            <a:off x="6404751" y="704850"/>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18" name="テキスト ボックス 17">
            <a:extLst>
              <a:ext uri="{FF2B5EF4-FFF2-40B4-BE49-F238E27FC236}">
                <a16:creationId xmlns:a16="http://schemas.microsoft.com/office/drawing/2014/main" id="{88FA159D-D25A-47DA-B792-32A858396498}"/>
              </a:ext>
            </a:extLst>
          </p:cNvPr>
          <p:cNvSpPr txBox="1"/>
          <p:nvPr/>
        </p:nvSpPr>
        <p:spPr>
          <a:xfrm>
            <a:off x="5930644" y="1723092"/>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sp>
        <p:nvSpPr>
          <p:cNvPr id="19" name="テキスト ボックス 18">
            <a:extLst>
              <a:ext uri="{FF2B5EF4-FFF2-40B4-BE49-F238E27FC236}">
                <a16:creationId xmlns:a16="http://schemas.microsoft.com/office/drawing/2014/main" id="{1BD842E1-E973-4005-BD3E-6F2A6E834DC5}"/>
              </a:ext>
            </a:extLst>
          </p:cNvPr>
          <p:cNvSpPr txBox="1"/>
          <p:nvPr/>
        </p:nvSpPr>
        <p:spPr>
          <a:xfrm>
            <a:off x="8251531" y="739978"/>
            <a:ext cx="3863322" cy="4247317"/>
          </a:xfrm>
          <a:prstGeom prst="rect">
            <a:avLst/>
          </a:prstGeom>
          <a:solidFill>
            <a:schemeClr val="bg1"/>
          </a:solidFill>
          <a:ln>
            <a:solidFill>
              <a:srgbClr val="FF0000"/>
            </a:solidFill>
          </a:ln>
        </p:spPr>
        <p:txBody>
          <a:bodyPr wrap="square" rtlCol="0">
            <a:spAutoFit/>
          </a:bodyPr>
          <a:lstStyle/>
          <a:p>
            <a:r>
              <a:rPr kumimoji="1" lang="ja-JP" altLang="en-US" dirty="0">
                <a:latin typeface="ＭＳ ゴシック" panose="020B0609070205080204" pitchFamily="49" charset="-128"/>
                <a:ea typeface="ＭＳ ゴシック" panose="020B0609070205080204" pitchFamily="49" charset="-128"/>
              </a:rPr>
              <a:t>①</a:t>
            </a:r>
            <a:r>
              <a:rPr lang="ja-JP" altLang="en-US" dirty="0">
                <a:latin typeface="ＭＳ ゴシック" panose="020B0609070205080204" pitchFamily="49" charset="-128"/>
                <a:ea typeface="ＭＳ ゴシック" panose="020B0609070205080204" pitchFamily="49" charset="-128"/>
              </a:rPr>
              <a:t>アクティブスキャン、パッシブスキャン</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②運航情報データベースサーバーで脆弱性を使用し、</a:t>
            </a:r>
            <a:r>
              <a:rPr kumimoji="1" lang="en-US" altLang="ja-JP" dirty="0">
                <a:latin typeface="ＭＳ ゴシック" panose="020B0609070205080204" pitchFamily="49" charset="-128"/>
                <a:ea typeface="ＭＳ ゴシック" panose="020B0609070205080204" pitchFamily="49" charset="-128"/>
              </a:rPr>
              <a:t>RCE</a:t>
            </a:r>
            <a:r>
              <a:rPr kumimoji="1" lang="ja-JP" altLang="en-US" dirty="0">
                <a:latin typeface="ＭＳ ゴシック" panose="020B0609070205080204" pitchFamily="49" charset="-128"/>
                <a:ea typeface="ＭＳ ゴシック" panose="020B0609070205080204" pitchFamily="49" charset="-128"/>
              </a:rPr>
              <a:t>及び権限昇格</a:t>
            </a:r>
            <a:r>
              <a:rPr lang="en-US" altLang="ja-JP" dirty="0">
                <a:latin typeface="ＭＳ ゴシック" panose="020B0609070205080204" pitchFamily="49" charset="-128"/>
                <a:ea typeface="ＭＳ ゴシック" panose="020B0609070205080204" pitchFamily="49" charset="-128"/>
              </a:rPr>
              <a:t>(T1190)</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③仮想化サーバー</a:t>
            </a:r>
            <a:r>
              <a:rPr lang="ja-JP" altLang="en-US" dirty="0">
                <a:latin typeface="ＭＳ ゴシック" panose="020B0609070205080204" pitchFamily="49" charset="-128"/>
                <a:ea typeface="ＭＳ ゴシック" panose="020B0609070205080204" pitchFamily="49" charset="-128"/>
              </a:rPr>
              <a:t>へ横展開</a:t>
            </a:r>
            <a:r>
              <a:rPr lang="en-US" altLang="ja-JP" dirty="0">
                <a:latin typeface="ＭＳ ゴシック" panose="020B0609070205080204" pitchFamily="49" charset="-128"/>
                <a:ea typeface="ＭＳ ゴシック" panose="020B0609070205080204" pitchFamily="49" charset="-128"/>
              </a:rPr>
              <a:t>(T1021.004)</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及び権限昇格、永続化</a:t>
            </a:r>
            <a:r>
              <a:rPr lang="en-US" altLang="ja-JP" dirty="0">
                <a:latin typeface="ＭＳ ゴシック" panose="020B0609070205080204" pitchFamily="49" charset="-128"/>
                <a:ea typeface="ＭＳ ゴシック" panose="020B0609070205080204" pitchFamily="49" charset="-128"/>
              </a:rPr>
              <a:t>(T1203,T1106,T1574.001)</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情報窃取</a:t>
            </a:r>
            <a:r>
              <a:rPr lang="en-US" altLang="ja-JP" dirty="0">
                <a:latin typeface="ＭＳ ゴシック" panose="020B0609070205080204" pitchFamily="49" charset="-128"/>
                <a:ea typeface="ＭＳ ゴシック" panose="020B0609070205080204" pitchFamily="49" charset="-128"/>
              </a:rPr>
              <a:t>(T1046)</a:t>
            </a:r>
            <a:r>
              <a:rPr lang="ja-JP" altLang="en-US" dirty="0" err="1">
                <a:latin typeface="ＭＳ ゴシック" panose="020B0609070205080204" pitchFamily="49" charset="-128"/>
                <a:ea typeface="ＭＳ ゴシック" panose="020B0609070205080204" pitchFamily="49" charset="-128"/>
              </a:rPr>
              <a:t>、</a:t>
            </a:r>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endParaRPr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④ネットワーク内で破壊活動、サービス停止</a:t>
            </a:r>
          </a:p>
        </p:txBody>
      </p:sp>
      <p:cxnSp>
        <p:nvCxnSpPr>
          <p:cNvPr id="20" name="直線矢印コネクタ 19">
            <a:extLst>
              <a:ext uri="{FF2B5EF4-FFF2-40B4-BE49-F238E27FC236}">
                <a16:creationId xmlns:a16="http://schemas.microsoft.com/office/drawing/2014/main" id="{224D9EB9-2D4E-4C89-9399-0F0C037E32BE}"/>
              </a:ext>
            </a:extLst>
          </p:cNvPr>
          <p:cNvCxnSpPr>
            <a:cxnSpLocks/>
          </p:cNvCxnSpPr>
          <p:nvPr/>
        </p:nvCxnSpPr>
        <p:spPr>
          <a:xfrm>
            <a:off x="6273383" y="2316084"/>
            <a:ext cx="0" cy="80937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C6988654-9821-435F-84EE-F46857885DD7}"/>
              </a:ext>
            </a:extLst>
          </p:cNvPr>
          <p:cNvSpPr txBox="1"/>
          <p:nvPr/>
        </p:nvSpPr>
        <p:spPr>
          <a:xfrm>
            <a:off x="7419745" y="2730921"/>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④</a:t>
            </a:r>
          </a:p>
        </p:txBody>
      </p:sp>
      <p:sp>
        <p:nvSpPr>
          <p:cNvPr id="22" name="正方形/長方形 21">
            <a:extLst>
              <a:ext uri="{FF2B5EF4-FFF2-40B4-BE49-F238E27FC236}">
                <a16:creationId xmlns:a16="http://schemas.microsoft.com/office/drawing/2014/main" id="{FCB576B8-474D-48E8-BDEC-8BD8BB3D73E1}"/>
              </a:ext>
            </a:extLst>
          </p:cNvPr>
          <p:cNvSpPr/>
          <p:nvPr/>
        </p:nvSpPr>
        <p:spPr>
          <a:xfrm>
            <a:off x="2897109" y="2730921"/>
            <a:ext cx="4961299" cy="289127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ボックス 22">
            <a:extLst>
              <a:ext uri="{FF2B5EF4-FFF2-40B4-BE49-F238E27FC236}">
                <a16:creationId xmlns:a16="http://schemas.microsoft.com/office/drawing/2014/main" id="{50395CC4-8A80-426A-8E5D-9A6C7D3FA272}"/>
              </a:ext>
            </a:extLst>
          </p:cNvPr>
          <p:cNvSpPr txBox="1"/>
          <p:nvPr/>
        </p:nvSpPr>
        <p:spPr>
          <a:xfrm>
            <a:off x="6273383" y="2712661"/>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spTree>
    <p:extLst>
      <p:ext uri="{BB962C8B-B14F-4D97-AF65-F5344CB8AC3E}">
        <p14:creationId xmlns:p14="http://schemas.microsoft.com/office/powerpoint/2010/main" val="633434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40060"/>
            <a:ext cx="8673485" cy="42473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攻撃経路（１）　</a:t>
            </a:r>
            <a:r>
              <a:rPr lang="en-US" altLang="ja-JP" sz="2400" dirty="0">
                <a:latin typeface="ＭＳ ゴシック" panose="020B0609070205080204" pitchFamily="49" charset="-128"/>
                <a:ea typeface="ＭＳ ゴシック" panose="020B0609070205080204" pitchFamily="49" charset="-128"/>
              </a:rPr>
              <a:t>Salt Typhoon</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pic>
        <p:nvPicPr>
          <p:cNvPr id="12" name="図 11">
            <a:extLst>
              <a:ext uri="{FF2B5EF4-FFF2-40B4-BE49-F238E27FC236}">
                <a16:creationId xmlns:a16="http://schemas.microsoft.com/office/drawing/2014/main" id="{FA1B1ED5-AFD1-4562-A6C4-B858344D67F8}"/>
              </a:ext>
            </a:extLst>
          </p:cNvPr>
          <p:cNvPicPr>
            <a:picLocks/>
          </p:cNvPicPr>
          <p:nvPr/>
        </p:nvPicPr>
        <p:blipFill>
          <a:blip r:embed="rId2"/>
          <a:stretch>
            <a:fillRect/>
          </a:stretch>
        </p:blipFill>
        <p:spPr>
          <a:xfrm>
            <a:off x="104488" y="615391"/>
            <a:ext cx="8687562" cy="6142958"/>
          </a:xfrm>
          <a:prstGeom prst="rect">
            <a:avLst/>
          </a:prstGeom>
        </p:spPr>
      </p:pic>
      <p:cxnSp>
        <p:nvCxnSpPr>
          <p:cNvPr id="13" name="直線矢印コネクタ 12">
            <a:extLst>
              <a:ext uri="{FF2B5EF4-FFF2-40B4-BE49-F238E27FC236}">
                <a16:creationId xmlns:a16="http://schemas.microsoft.com/office/drawing/2014/main" id="{904076BA-2CE2-4452-ADF7-83605228FB14}"/>
              </a:ext>
            </a:extLst>
          </p:cNvPr>
          <p:cNvCxnSpPr>
            <a:cxnSpLocks/>
          </p:cNvCxnSpPr>
          <p:nvPr/>
        </p:nvCxnSpPr>
        <p:spPr>
          <a:xfrm>
            <a:off x="6608361" y="1003331"/>
            <a:ext cx="0" cy="80937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C962EE11-CE28-4B1A-B193-1D28526490C0}"/>
              </a:ext>
            </a:extLst>
          </p:cNvPr>
          <p:cNvCxnSpPr>
            <a:cxnSpLocks/>
          </p:cNvCxnSpPr>
          <p:nvPr/>
        </p:nvCxnSpPr>
        <p:spPr>
          <a:xfrm>
            <a:off x="7484473" y="1830994"/>
            <a:ext cx="0" cy="39688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DCD1FFA1-E4CE-4DD7-B6E2-E9E1357B3F31}"/>
              </a:ext>
            </a:extLst>
          </p:cNvPr>
          <p:cNvCxnSpPr>
            <a:cxnSpLocks/>
          </p:cNvCxnSpPr>
          <p:nvPr/>
        </p:nvCxnSpPr>
        <p:spPr>
          <a:xfrm>
            <a:off x="6784886" y="1844093"/>
            <a:ext cx="690168" cy="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6" name="テキスト ボックス 15">
            <a:extLst>
              <a:ext uri="{FF2B5EF4-FFF2-40B4-BE49-F238E27FC236}">
                <a16:creationId xmlns:a16="http://schemas.microsoft.com/office/drawing/2014/main" id="{7F03DFB5-25B7-4842-9DCF-4F6142227FAB}"/>
              </a:ext>
            </a:extLst>
          </p:cNvPr>
          <p:cNvSpPr txBox="1"/>
          <p:nvPr/>
        </p:nvSpPr>
        <p:spPr>
          <a:xfrm>
            <a:off x="6400612" y="695619"/>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17" name="テキスト ボックス 16">
            <a:extLst>
              <a:ext uri="{FF2B5EF4-FFF2-40B4-BE49-F238E27FC236}">
                <a16:creationId xmlns:a16="http://schemas.microsoft.com/office/drawing/2014/main" id="{656DB12E-CF72-4A1B-ABCB-663D775295D4}"/>
              </a:ext>
            </a:extLst>
          </p:cNvPr>
          <p:cNvSpPr txBox="1"/>
          <p:nvPr/>
        </p:nvSpPr>
        <p:spPr>
          <a:xfrm>
            <a:off x="7573434" y="2133750"/>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sp>
        <p:nvSpPr>
          <p:cNvPr id="19" name="テキスト ボックス 18">
            <a:extLst>
              <a:ext uri="{FF2B5EF4-FFF2-40B4-BE49-F238E27FC236}">
                <a16:creationId xmlns:a16="http://schemas.microsoft.com/office/drawing/2014/main" id="{224D051E-38D6-42CE-85A6-CC42B23DD328}"/>
              </a:ext>
            </a:extLst>
          </p:cNvPr>
          <p:cNvSpPr txBox="1"/>
          <p:nvPr/>
        </p:nvSpPr>
        <p:spPr>
          <a:xfrm>
            <a:off x="8251530" y="739978"/>
            <a:ext cx="3863323" cy="4247317"/>
          </a:xfrm>
          <a:prstGeom prst="rect">
            <a:avLst/>
          </a:prstGeom>
          <a:solidFill>
            <a:schemeClr val="bg1"/>
          </a:solidFill>
          <a:ln>
            <a:solidFill>
              <a:srgbClr val="FF0000"/>
            </a:solidFill>
          </a:ln>
        </p:spPr>
        <p:txBody>
          <a:bodyPr wrap="square" rtlCol="0">
            <a:spAutoFit/>
          </a:bodyPr>
          <a:lstStyle/>
          <a:p>
            <a:r>
              <a:rPr kumimoji="1" lang="ja-JP" altLang="en-US" dirty="0">
                <a:latin typeface="ＭＳ ゴシック" panose="020B0609070205080204" pitchFamily="49" charset="-128"/>
                <a:ea typeface="ＭＳ ゴシック" panose="020B0609070205080204" pitchFamily="49" charset="-128"/>
              </a:rPr>
              <a:t>①アクティブスキャン</a:t>
            </a:r>
            <a:r>
              <a:rPr kumimoji="1" lang="en-US" altLang="ja-JP" dirty="0">
                <a:latin typeface="ＭＳ ゴシック" panose="020B0609070205080204" pitchFamily="49" charset="-128"/>
                <a:ea typeface="ＭＳ ゴシック" panose="020B0609070205080204" pitchFamily="49" charset="-128"/>
              </a:rPr>
              <a:t>(T1592.004)</a:t>
            </a: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②</a:t>
            </a:r>
            <a:r>
              <a:rPr kumimoji="1" lang="en-US" altLang="ja-JP" dirty="0">
                <a:latin typeface="ＭＳ ゴシック" panose="020B0609070205080204" pitchFamily="49" charset="-128"/>
                <a:ea typeface="ＭＳ ゴシック" panose="020B0609070205080204" pitchFamily="49" charset="-128"/>
              </a:rPr>
              <a:t>FACE</a:t>
            </a:r>
            <a:r>
              <a:rPr kumimoji="1" lang="ja-JP" altLang="en-US" dirty="0">
                <a:latin typeface="ＭＳ ゴシック" panose="020B0609070205080204" pitchFamily="49" charset="-128"/>
                <a:ea typeface="ＭＳ ゴシック" panose="020B0609070205080204" pitchFamily="49" charset="-128"/>
              </a:rPr>
              <a:t>対向用端末で脆弱性を使用し、</a:t>
            </a:r>
            <a:r>
              <a:rPr kumimoji="1" lang="en-US" altLang="ja-JP" dirty="0">
                <a:latin typeface="ＭＳ ゴシック" panose="020B0609070205080204" pitchFamily="49" charset="-128"/>
                <a:ea typeface="ＭＳ ゴシック" panose="020B0609070205080204" pitchFamily="49" charset="-128"/>
              </a:rPr>
              <a:t>RCE</a:t>
            </a:r>
            <a:r>
              <a:rPr kumimoji="1" lang="ja-JP" altLang="en-US" dirty="0">
                <a:latin typeface="ＭＳ ゴシック" panose="020B0609070205080204" pitchFamily="49" charset="-128"/>
                <a:ea typeface="ＭＳ ゴシック" panose="020B0609070205080204" pitchFamily="49" charset="-128"/>
              </a:rPr>
              <a:t>及び権限昇格</a:t>
            </a:r>
            <a:r>
              <a:rPr lang="ja-JP" altLang="en-US" dirty="0">
                <a:latin typeface="ＭＳ ゴシック" panose="020B0609070205080204" pitchFamily="49" charset="-128"/>
                <a:ea typeface="ＭＳ ゴシック" panose="020B0609070205080204" pitchFamily="49" charset="-128"/>
              </a:rPr>
              <a:t>、永続化、</a:t>
            </a:r>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③</a:t>
            </a:r>
            <a:r>
              <a:rPr lang="ja-JP" altLang="en-US" dirty="0">
                <a:latin typeface="ＭＳ ゴシック" panose="020B0609070205080204" pitchFamily="49" charset="-128"/>
                <a:ea typeface="ＭＳ ゴシック" panose="020B0609070205080204" pitchFamily="49" charset="-128"/>
              </a:rPr>
              <a:t>仮想化サーバーへ横展開</a:t>
            </a:r>
            <a:r>
              <a:rPr lang="en-US" altLang="ja-JP" dirty="0">
                <a:latin typeface="ＭＳ ゴシック" panose="020B0609070205080204" pitchFamily="49" charset="-128"/>
                <a:ea typeface="ＭＳ ゴシック" panose="020B0609070205080204" pitchFamily="49" charset="-128"/>
              </a:rPr>
              <a:t>(T1021.004)</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及び権限昇格、永続化</a:t>
            </a:r>
            <a:r>
              <a:rPr lang="en-US" altLang="ja-JP" dirty="0">
                <a:latin typeface="ＭＳ ゴシック" panose="020B0609070205080204" pitchFamily="49" charset="-128"/>
                <a:ea typeface="ＭＳ ゴシック" panose="020B0609070205080204" pitchFamily="49" charset="-128"/>
              </a:rPr>
              <a:t>(T1098.004,T1136)</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情報窃取</a:t>
            </a:r>
            <a:r>
              <a:rPr lang="en-US" altLang="ja-JP" dirty="0">
                <a:latin typeface="ＭＳ ゴシック" panose="020B0609070205080204" pitchFamily="49" charset="-128"/>
                <a:ea typeface="ＭＳ ゴシック" panose="020B0609070205080204" pitchFamily="49" charset="-128"/>
              </a:rPr>
              <a:t>(T1110.002,T1040,T1048.003)</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r>
              <a:rPr lang="en-US" altLang="ja-JP" dirty="0">
                <a:latin typeface="ＭＳ ゴシック" panose="020B0609070205080204" pitchFamily="49" charset="-128"/>
                <a:ea typeface="ＭＳ ゴシック" panose="020B0609070205080204" pitchFamily="49" charset="-128"/>
              </a:rPr>
              <a:t>(T1572)</a:t>
            </a: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④</a:t>
            </a:r>
            <a:r>
              <a:rPr kumimoji="1" lang="en-US" altLang="ja-JP" dirty="0">
                <a:latin typeface="ＭＳ ゴシック" panose="020B0609070205080204" pitchFamily="49" charset="-128"/>
                <a:ea typeface="ＭＳ ゴシック" panose="020B0609070205080204" pitchFamily="49" charset="-128"/>
              </a:rPr>
              <a:t>DII</a:t>
            </a:r>
            <a:r>
              <a:rPr kumimoji="1" lang="ja-JP" altLang="en-US" dirty="0">
                <a:latin typeface="ＭＳ ゴシック" panose="020B0609070205080204" pitchFamily="49" charset="-128"/>
                <a:ea typeface="ＭＳ ゴシック" panose="020B0609070205080204" pitchFamily="49" charset="-128"/>
              </a:rPr>
              <a:t>を通じて、他基地、他システムへ侵入</a:t>
            </a:r>
            <a:r>
              <a:rPr kumimoji="1" lang="en-US" altLang="ja-JP" dirty="0">
                <a:latin typeface="ＭＳ ゴシック" panose="020B0609070205080204" pitchFamily="49" charset="-128"/>
                <a:ea typeface="ＭＳ ゴシック" panose="020B0609070205080204" pitchFamily="49" charset="-128"/>
              </a:rPr>
              <a:t>(T1040,T1021.004)</a:t>
            </a:r>
            <a:endParaRPr kumimoji="1" lang="ja-JP" altLang="en-US" dirty="0">
              <a:latin typeface="ＭＳ ゴシック" panose="020B0609070205080204" pitchFamily="49" charset="-128"/>
              <a:ea typeface="ＭＳ ゴシック" panose="020B0609070205080204" pitchFamily="49" charset="-128"/>
            </a:endParaRPr>
          </a:p>
        </p:txBody>
      </p:sp>
      <p:sp>
        <p:nvSpPr>
          <p:cNvPr id="24" name="テキスト ボックス 23">
            <a:extLst>
              <a:ext uri="{FF2B5EF4-FFF2-40B4-BE49-F238E27FC236}">
                <a16:creationId xmlns:a16="http://schemas.microsoft.com/office/drawing/2014/main" id="{C24B4D5B-2581-496A-9FE0-69953D147D29}"/>
              </a:ext>
            </a:extLst>
          </p:cNvPr>
          <p:cNvSpPr txBox="1"/>
          <p:nvPr/>
        </p:nvSpPr>
        <p:spPr>
          <a:xfrm>
            <a:off x="3464070" y="3567536"/>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cxnSp>
        <p:nvCxnSpPr>
          <p:cNvPr id="25" name="直線コネクタ 24">
            <a:extLst>
              <a:ext uri="{FF2B5EF4-FFF2-40B4-BE49-F238E27FC236}">
                <a16:creationId xmlns:a16="http://schemas.microsoft.com/office/drawing/2014/main" id="{26B98CEC-9A02-45DD-85BB-2626DD55DD4F}"/>
              </a:ext>
            </a:extLst>
          </p:cNvPr>
          <p:cNvCxnSpPr>
            <a:cxnSpLocks/>
          </p:cNvCxnSpPr>
          <p:nvPr/>
        </p:nvCxnSpPr>
        <p:spPr>
          <a:xfrm flipV="1">
            <a:off x="3671819" y="2361055"/>
            <a:ext cx="3756293" cy="1127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3A51A4AE-68FD-4747-B39E-B770DEEFB4B0}"/>
              </a:ext>
            </a:extLst>
          </p:cNvPr>
          <p:cNvCxnSpPr>
            <a:cxnSpLocks/>
          </p:cNvCxnSpPr>
          <p:nvPr/>
        </p:nvCxnSpPr>
        <p:spPr>
          <a:xfrm>
            <a:off x="3680873" y="2361054"/>
            <a:ext cx="0" cy="106794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直線矢印コネクタ 26">
            <a:extLst>
              <a:ext uri="{FF2B5EF4-FFF2-40B4-BE49-F238E27FC236}">
                <a16:creationId xmlns:a16="http://schemas.microsoft.com/office/drawing/2014/main" id="{3F2D6BC6-D2A2-4C26-B554-5ADB228892D1}"/>
              </a:ext>
            </a:extLst>
          </p:cNvPr>
          <p:cNvCxnSpPr>
            <a:cxnSpLocks/>
          </p:cNvCxnSpPr>
          <p:nvPr/>
        </p:nvCxnSpPr>
        <p:spPr>
          <a:xfrm flipV="1">
            <a:off x="3545490" y="1064952"/>
            <a:ext cx="0" cy="236404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64B420F7-015B-494D-9CCE-446D0FF54ED5}"/>
              </a:ext>
            </a:extLst>
          </p:cNvPr>
          <p:cNvSpPr txBox="1"/>
          <p:nvPr/>
        </p:nvSpPr>
        <p:spPr>
          <a:xfrm>
            <a:off x="3554133" y="1017115"/>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④</a:t>
            </a:r>
          </a:p>
        </p:txBody>
      </p:sp>
    </p:spTree>
    <p:extLst>
      <p:ext uri="{BB962C8B-B14F-4D97-AF65-F5344CB8AC3E}">
        <p14:creationId xmlns:p14="http://schemas.microsoft.com/office/powerpoint/2010/main" val="4127552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40060"/>
            <a:ext cx="8673485" cy="42473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攻撃経路（２）　</a:t>
            </a:r>
            <a:r>
              <a:rPr lang="en-US" altLang="ja-JP" sz="2400" dirty="0">
                <a:latin typeface="ＭＳ ゴシック" panose="020B0609070205080204" pitchFamily="49" charset="-128"/>
                <a:ea typeface="ＭＳ ゴシック" panose="020B0609070205080204" pitchFamily="49" charset="-128"/>
              </a:rPr>
              <a:t>Salt Typhoon</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pic>
        <p:nvPicPr>
          <p:cNvPr id="12" name="図 11">
            <a:extLst>
              <a:ext uri="{FF2B5EF4-FFF2-40B4-BE49-F238E27FC236}">
                <a16:creationId xmlns:a16="http://schemas.microsoft.com/office/drawing/2014/main" id="{64DBFC15-E6F0-4063-9C85-F127A035A7E8}"/>
              </a:ext>
            </a:extLst>
          </p:cNvPr>
          <p:cNvPicPr>
            <a:picLocks/>
          </p:cNvPicPr>
          <p:nvPr/>
        </p:nvPicPr>
        <p:blipFill>
          <a:blip r:embed="rId2"/>
          <a:stretch>
            <a:fillRect/>
          </a:stretch>
        </p:blipFill>
        <p:spPr>
          <a:xfrm>
            <a:off x="104493" y="615391"/>
            <a:ext cx="8687562" cy="6142958"/>
          </a:xfrm>
          <a:prstGeom prst="rect">
            <a:avLst/>
          </a:prstGeom>
        </p:spPr>
      </p:pic>
      <p:cxnSp>
        <p:nvCxnSpPr>
          <p:cNvPr id="13" name="直線矢印コネクタ 12">
            <a:extLst>
              <a:ext uri="{FF2B5EF4-FFF2-40B4-BE49-F238E27FC236}">
                <a16:creationId xmlns:a16="http://schemas.microsoft.com/office/drawing/2014/main" id="{4AFB6E75-2401-4D60-A05A-9ADB317F74F0}"/>
              </a:ext>
            </a:extLst>
          </p:cNvPr>
          <p:cNvCxnSpPr>
            <a:cxnSpLocks/>
          </p:cNvCxnSpPr>
          <p:nvPr/>
        </p:nvCxnSpPr>
        <p:spPr>
          <a:xfrm flipH="1">
            <a:off x="6181692" y="2229164"/>
            <a:ext cx="43080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7569F1C4-870B-42DA-995D-D5AAACAB1D95}"/>
              </a:ext>
            </a:extLst>
          </p:cNvPr>
          <p:cNvCxnSpPr>
            <a:cxnSpLocks/>
          </p:cNvCxnSpPr>
          <p:nvPr/>
        </p:nvCxnSpPr>
        <p:spPr>
          <a:xfrm flipV="1">
            <a:off x="6612500" y="995881"/>
            <a:ext cx="0" cy="124241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36CEED80-1579-4277-9476-7E8415C63B48}"/>
              </a:ext>
            </a:extLst>
          </p:cNvPr>
          <p:cNvSpPr txBox="1"/>
          <p:nvPr/>
        </p:nvSpPr>
        <p:spPr>
          <a:xfrm>
            <a:off x="6404751" y="704850"/>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16" name="テキスト ボックス 15">
            <a:extLst>
              <a:ext uri="{FF2B5EF4-FFF2-40B4-BE49-F238E27FC236}">
                <a16:creationId xmlns:a16="http://schemas.microsoft.com/office/drawing/2014/main" id="{9FE851A8-E12F-4B7B-81BD-16F559DD9C8F}"/>
              </a:ext>
            </a:extLst>
          </p:cNvPr>
          <p:cNvSpPr txBox="1"/>
          <p:nvPr/>
        </p:nvSpPr>
        <p:spPr>
          <a:xfrm>
            <a:off x="5933516" y="1717809"/>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sp>
        <p:nvSpPr>
          <p:cNvPr id="17" name="テキスト ボックス 16">
            <a:extLst>
              <a:ext uri="{FF2B5EF4-FFF2-40B4-BE49-F238E27FC236}">
                <a16:creationId xmlns:a16="http://schemas.microsoft.com/office/drawing/2014/main" id="{7167F664-A268-46D0-A93E-D95642C5275F}"/>
              </a:ext>
            </a:extLst>
          </p:cNvPr>
          <p:cNvSpPr txBox="1"/>
          <p:nvPr/>
        </p:nvSpPr>
        <p:spPr>
          <a:xfrm>
            <a:off x="8251530" y="739978"/>
            <a:ext cx="3863323" cy="4524315"/>
          </a:xfrm>
          <a:prstGeom prst="rect">
            <a:avLst/>
          </a:prstGeom>
          <a:solidFill>
            <a:schemeClr val="bg1"/>
          </a:solidFill>
          <a:ln>
            <a:solidFill>
              <a:srgbClr val="FF0000"/>
            </a:solidFill>
          </a:ln>
        </p:spPr>
        <p:txBody>
          <a:bodyPr wrap="square" rtlCol="0">
            <a:spAutoFit/>
          </a:bodyPr>
          <a:lstStyle/>
          <a:p>
            <a:r>
              <a:rPr kumimoji="1" lang="ja-JP" altLang="en-US" dirty="0">
                <a:latin typeface="ＭＳ ゴシック" panose="020B0609070205080204" pitchFamily="49" charset="-128"/>
                <a:ea typeface="ＭＳ ゴシック" panose="020B0609070205080204" pitchFamily="49" charset="-128"/>
              </a:rPr>
              <a:t>①アクティブスキャン</a:t>
            </a:r>
            <a:r>
              <a:rPr lang="en-US" altLang="ja-JP" dirty="0">
                <a:latin typeface="ＭＳ ゴシック" panose="020B0609070205080204" pitchFamily="49" charset="-128"/>
                <a:ea typeface="ＭＳ ゴシック" panose="020B0609070205080204" pitchFamily="49" charset="-128"/>
              </a:rPr>
              <a:t>(T1592.004)</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②運航情報データベースサーバーで脆弱性を使用し、</a:t>
            </a:r>
            <a:r>
              <a:rPr kumimoji="1" lang="en-US" altLang="ja-JP" dirty="0">
                <a:latin typeface="ＭＳ ゴシック" panose="020B0609070205080204" pitchFamily="49" charset="-128"/>
                <a:ea typeface="ＭＳ ゴシック" panose="020B0609070205080204" pitchFamily="49" charset="-128"/>
              </a:rPr>
              <a:t>RCE</a:t>
            </a:r>
            <a:r>
              <a:rPr kumimoji="1" lang="ja-JP" altLang="en-US" dirty="0">
                <a:latin typeface="ＭＳ ゴシック" panose="020B0609070205080204" pitchFamily="49" charset="-128"/>
                <a:ea typeface="ＭＳ ゴシック" panose="020B0609070205080204" pitchFamily="49" charset="-128"/>
              </a:rPr>
              <a:t>及び権限昇格</a:t>
            </a:r>
            <a:r>
              <a:rPr lang="en-US" altLang="ja-JP" dirty="0">
                <a:latin typeface="ＭＳ ゴシック" panose="020B0609070205080204" pitchFamily="49" charset="-128"/>
                <a:ea typeface="ＭＳ ゴシック" panose="020B0609070205080204" pitchFamily="49" charset="-128"/>
              </a:rPr>
              <a:t>(T1190)</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③仮想化サーバー</a:t>
            </a:r>
            <a:r>
              <a:rPr lang="ja-JP" altLang="en-US" dirty="0">
                <a:latin typeface="ＭＳ ゴシック" panose="020B0609070205080204" pitchFamily="49" charset="-128"/>
                <a:ea typeface="ＭＳ ゴシック" panose="020B0609070205080204" pitchFamily="49" charset="-128"/>
              </a:rPr>
              <a:t>へ横展開</a:t>
            </a:r>
            <a:r>
              <a:rPr lang="en-US" altLang="ja-JP" dirty="0">
                <a:latin typeface="ＭＳ ゴシック" panose="020B0609070205080204" pitchFamily="49" charset="-128"/>
                <a:ea typeface="ＭＳ ゴシック" panose="020B0609070205080204" pitchFamily="49" charset="-128"/>
              </a:rPr>
              <a:t>(T1021.004)</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及び権限昇格、永続化</a:t>
            </a:r>
            <a:r>
              <a:rPr lang="en-US" altLang="ja-JP" dirty="0">
                <a:latin typeface="ＭＳ ゴシック" panose="020B0609070205080204" pitchFamily="49" charset="-128"/>
                <a:ea typeface="ＭＳ ゴシック" panose="020B0609070205080204" pitchFamily="49" charset="-128"/>
              </a:rPr>
              <a:t>(T1098.004,T1136)</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情報窃取</a:t>
            </a:r>
            <a:r>
              <a:rPr lang="en-US" altLang="ja-JP" dirty="0">
                <a:latin typeface="ＭＳ ゴシック" panose="020B0609070205080204" pitchFamily="49" charset="-128"/>
                <a:ea typeface="ＭＳ ゴシック" panose="020B0609070205080204" pitchFamily="49" charset="-128"/>
              </a:rPr>
              <a:t>(T1110.002,T1040,T1048.003)</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r>
              <a:rPr lang="en-US" altLang="ja-JP" dirty="0">
                <a:latin typeface="ＭＳ ゴシック" panose="020B0609070205080204" pitchFamily="49" charset="-128"/>
                <a:ea typeface="ＭＳ ゴシック" panose="020B0609070205080204" pitchFamily="49" charset="-128"/>
              </a:rPr>
              <a:t>(T1572)</a:t>
            </a: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④ネットワーク内で破壊活動、サービス停止</a:t>
            </a:r>
          </a:p>
        </p:txBody>
      </p:sp>
      <p:cxnSp>
        <p:nvCxnSpPr>
          <p:cNvPr id="18" name="直線矢印コネクタ 17">
            <a:extLst>
              <a:ext uri="{FF2B5EF4-FFF2-40B4-BE49-F238E27FC236}">
                <a16:creationId xmlns:a16="http://schemas.microsoft.com/office/drawing/2014/main" id="{07824F59-AAB5-442C-9C56-4687C0B392FC}"/>
              </a:ext>
            </a:extLst>
          </p:cNvPr>
          <p:cNvCxnSpPr>
            <a:cxnSpLocks/>
          </p:cNvCxnSpPr>
          <p:nvPr/>
        </p:nvCxnSpPr>
        <p:spPr>
          <a:xfrm>
            <a:off x="6273383" y="2316084"/>
            <a:ext cx="0" cy="80937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06BDCABA-9F9F-456A-B5F9-2BF4FEAD644A}"/>
              </a:ext>
            </a:extLst>
          </p:cNvPr>
          <p:cNvSpPr txBox="1"/>
          <p:nvPr/>
        </p:nvSpPr>
        <p:spPr>
          <a:xfrm>
            <a:off x="7419745" y="2730921"/>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④</a:t>
            </a:r>
          </a:p>
        </p:txBody>
      </p:sp>
      <p:sp>
        <p:nvSpPr>
          <p:cNvPr id="20" name="正方形/長方形 19">
            <a:extLst>
              <a:ext uri="{FF2B5EF4-FFF2-40B4-BE49-F238E27FC236}">
                <a16:creationId xmlns:a16="http://schemas.microsoft.com/office/drawing/2014/main" id="{56653C50-361F-425E-8D28-7025D1116CC8}"/>
              </a:ext>
            </a:extLst>
          </p:cNvPr>
          <p:cNvSpPr/>
          <p:nvPr/>
        </p:nvSpPr>
        <p:spPr>
          <a:xfrm>
            <a:off x="2897109" y="2730921"/>
            <a:ext cx="4961299" cy="289127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601FC160-B285-4EAF-B932-DE4AD5743D3A}"/>
              </a:ext>
            </a:extLst>
          </p:cNvPr>
          <p:cNvSpPr txBox="1"/>
          <p:nvPr/>
        </p:nvSpPr>
        <p:spPr>
          <a:xfrm>
            <a:off x="6273383" y="2712661"/>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spTree>
    <p:extLst>
      <p:ext uri="{BB962C8B-B14F-4D97-AF65-F5344CB8AC3E}">
        <p14:creationId xmlns:p14="http://schemas.microsoft.com/office/powerpoint/2010/main" val="1577394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603484745"/>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アクティブスキャン</a:t>
                      </a:r>
                      <a:r>
                        <a:rPr kumimoji="1" lang="en-US" altLang="ja-JP" sz="1600" dirty="0">
                          <a:latin typeface="ＭＳ ゴシック" panose="020B0609070205080204" pitchFamily="49" charset="-128"/>
                          <a:ea typeface="ＭＳ ゴシック" panose="020B0609070205080204" pitchFamily="49" charset="-128"/>
                        </a:rPr>
                        <a:t>(T1592.002,T1592.003)</a:t>
                      </a:r>
                      <a:r>
                        <a:rPr kumimoji="1" lang="ja-JP" altLang="en-US" sz="1600" dirty="0" err="1">
                          <a:latin typeface="ＭＳ ゴシック" panose="020B0609070205080204" pitchFamily="49" charset="-128"/>
                          <a:ea typeface="ＭＳ ゴシック" panose="020B0609070205080204" pitchFamily="49" charset="-128"/>
                        </a:rPr>
                        <a:t>、</a:t>
                      </a:r>
                      <a:r>
                        <a:rPr kumimoji="1" lang="ja-JP" altLang="en-US" sz="1600" dirty="0">
                          <a:latin typeface="ＭＳ ゴシック" panose="020B0609070205080204" pitchFamily="49" charset="-128"/>
                          <a:ea typeface="ＭＳ ゴシック" panose="020B0609070205080204" pitchFamily="49" charset="-128"/>
                        </a:rPr>
                        <a:t>ネットワーク情報収集</a:t>
                      </a:r>
                      <a:r>
                        <a:rPr kumimoji="1" lang="en-US" altLang="ja-JP" sz="1600" dirty="0">
                          <a:latin typeface="ＭＳ ゴシック" panose="020B0609070205080204" pitchFamily="49" charset="-128"/>
                          <a:ea typeface="ＭＳ ゴシック" panose="020B0609070205080204" pitchFamily="49" charset="-128"/>
                        </a:rPr>
                        <a:t>(T1590.004)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・Ｗｅｂサーバーのアクセスログに、存在しないファイルへのアクセスや</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nmap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等の</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User-Agent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・ＦＷログに、特定の送信元ＩＰから管理ポートへのスキャン（</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Deny</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または</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Drop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・バナー情報（バージョン情報等）を見えないようにする。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・不要サービスを停止する。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・不要な管理画面を外部に公開しない、または送信元ＩＰを制限する。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・推測可能な命名規則を避ける。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・バージョン（パッチ）管理を徹底する。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・ゼロトラストモデルを採用する。（アクセス管理、デバイス管理、権限管理、</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SIEM</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SOAR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・攻撃成功率が上昇する。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・標的型攻撃が深刻化する。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2091244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299647556"/>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dirty="0">
                          <a:latin typeface="ＭＳ ゴシック" panose="020B0609070205080204" pitchFamily="49" charset="-128"/>
                          <a:ea typeface="ＭＳ ゴシック" panose="020B0609070205080204" pitchFamily="49" charset="-128"/>
                        </a:rPr>
                        <a:t>正規アカウントの使用</a:t>
                      </a:r>
                      <a:r>
                        <a:rPr kumimoji="1" lang="en-US" altLang="ja-JP" sz="1600" dirty="0">
                          <a:latin typeface="ＭＳ ゴシック" panose="020B0609070205080204" pitchFamily="49" charset="-128"/>
                          <a:ea typeface="ＭＳ ゴシック" panose="020B0609070205080204" pitchFamily="49" charset="-128"/>
                        </a:rPr>
                        <a:t>(T1078)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・ログオンの成功／失敗履歴（イベントＩＤ：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4624</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4625</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・ネットワーク／リモートデスクトップ経由のログオン（ログオンタイプ：</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3</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10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・通常とは異なる時間帯または場所からのログオンがないか。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SIEM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で分析、検知する。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・通常とは異なる振る舞いを検知する。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・多要素認証を導入する。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・特定のデバイスまたはＩＰ以外からのアクセスを拒否する。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・アカウントの権限を必要最小限にする。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・ネットワークを分離し、横展開を防止する。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・定期的にアカウントを確認し、不要アカウントを削除する。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・攻撃の発見が遅れる。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2187317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4090926440"/>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dirty="0">
                          <a:latin typeface="ＭＳ ゴシック" panose="020B0609070205080204" pitchFamily="49" charset="-128"/>
                          <a:ea typeface="ＭＳ ゴシック" panose="020B0609070205080204" pitchFamily="49" charset="-128"/>
                        </a:rPr>
                        <a:t>公開アプリケーションのエクスプロイト</a:t>
                      </a:r>
                      <a:r>
                        <a:rPr kumimoji="1" lang="en-US" altLang="ja-JP" sz="1600" dirty="0">
                          <a:latin typeface="ＭＳ ゴシック" panose="020B0609070205080204" pitchFamily="49" charset="-128"/>
                          <a:ea typeface="ＭＳ ゴシック" panose="020B0609070205080204" pitchFamily="49" charset="-128"/>
                        </a:rPr>
                        <a:t>(T1190)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・Ｗｅｂサーバーのアクセスログに、エラーの急増や不審なペイロードがないか。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・アプリケーションのログに、実行エラーがないか。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・公開サーバーのＯＳに、不審な子プロセスの生成がないか。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・ＷＡＦを導入する。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・ＩＰＳ／ＩＤＳを導入する。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・脆弱性スキャンを実施する。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・セキュリティパッチを適用する。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・不要な機能を無効化する。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・公開サーバーをＤＭＺに置き、アクセスを厳格化する。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・サーバーから外部への通信を遮断する。（Ｃ２通信等）</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・ゼロトラストモデルを採用する。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・開発段階から脆弱性の存在を防ぐ。</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・アプリケーションをコンテナ化する。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・ＲＣＥが可能になる。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・情報漏洩が発生する。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・外部からの侵入を許容する。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152109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502599682"/>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600" dirty="0" err="1">
                          <a:latin typeface="ＭＳ ゴシック" panose="020B0609070205080204" pitchFamily="49" charset="-128"/>
                          <a:ea typeface="ＭＳ ゴシック" panose="020B0609070205080204" pitchFamily="49" charset="-128"/>
                        </a:rPr>
                        <a:t>BITSAdmin</a:t>
                      </a:r>
                      <a:r>
                        <a:rPr lang="ja-JP" altLang="en-US" sz="1600" dirty="0">
                          <a:latin typeface="ＭＳ ゴシック" panose="020B0609070205080204" pitchFamily="49" charset="-128"/>
                          <a:ea typeface="ＭＳ ゴシック" panose="020B0609070205080204" pitchFamily="49" charset="-128"/>
                        </a:rPr>
                        <a:t>の使用</a:t>
                      </a:r>
                      <a:r>
                        <a:rPr lang="en-US" altLang="ja-JP" sz="1600" dirty="0">
                          <a:latin typeface="ＭＳ ゴシック" panose="020B0609070205080204" pitchFamily="49" charset="-128"/>
                          <a:ea typeface="ＭＳ ゴシック" panose="020B0609070205080204" pitchFamily="49" charset="-128"/>
                        </a:rPr>
                        <a:t>(T1197)</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Microsoft-Windows-Bits-Client/Operational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のイベントログ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bitsadmin</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PowerShell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Start-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BitsTransfer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の実行履歴</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C:\ProgramData\Microsoft\Network\Downloader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内のファイル</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EDR/SIEM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で</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bitsadmin.exe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の不審な引数を検知する。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・一般ユーザーによる</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bitsadmin.exe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PowerShell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BITS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操作を制限する。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・ホストのＦＷにより、外部への通信を制限する。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・グループポリシーで</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BITS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ジョブのタイムアウトを短くする。（デフォルト：</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90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日）</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BITS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の通信を、信頼されたアプリ及び通信先に制限する。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・隠密性の高いダウンロードが可能になる。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SetNotifyCmdLine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を使用し、バックドアとして機能する。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3470923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テキスト ボックス 29">
            <a:extLst>
              <a:ext uri="{FF2B5EF4-FFF2-40B4-BE49-F238E27FC236}">
                <a16:creationId xmlns:a16="http://schemas.microsoft.com/office/drawing/2014/main" id="{951F4EA1-A0DF-449D-BEE5-939A9100F7EF}"/>
              </a:ext>
            </a:extLst>
          </p:cNvPr>
          <p:cNvSpPr txBox="1"/>
          <p:nvPr/>
        </p:nvSpPr>
        <p:spPr>
          <a:xfrm>
            <a:off x="13139256" y="430725"/>
            <a:ext cx="685269" cy="369332"/>
          </a:xfrm>
          <a:prstGeom prst="rect">
            <a:avLst/>
          </a:prstGeom>
          <a:noFill/>
          <a:ln>
            <a:solidFill>
              <a:srgbClr val="00B0F0"/>
            </a:solidFill>
          </a:ln>
        </p:spPr>
        <p:txBody>
          <a:bodyPr wrap="square" rtlCol="0">
            <a:spAutoFit/>
          </a:bodyPr>
          <a:lstStyle/>
          <a:p>
            <a:pPr algn="ctr"/>
            <a:r>
              <a:rPr kumimoji="1" lang="ja-JP" altLang="en-US" dirty="0"/>
              <a:t>府中</a:t>
            </a:r>
          </a:p>
        </p:txBody>
      </p:sp>
      <p:graphicFrame>
        <p:nvGraphicFramePr>
          <p:cNvPr id="26" name="表 25">
            <a:extLst>
              <a:ext uri="{FF2B5EF4-FFF2-40B4-BE49-F238E27FC236}">
                <a16:creationId xmlns:a16="http://schemas.microsoft.com/office/drawing/2014/main" id="{94837660-8B96-4BBA-8D2D-07C67EA51834}"/>
              </a:ext>
            </a:extLst>
          </p:cNvPr>
          <p:cNvGraphicFramePr>
            <a:graphicFrameLocks noGrp="1"/>
          </p:cNvGraphicFramePr>
          <p:nvPr>
            <p:extLst>
              <p:ext uri="{D42A27DB-BD31-4B8C-83A1-F6EECF244321}">
                <p14:modId xmlns:p14="http://schemas.microsoft.com/office/powerpoint/2010/main" val="2573596688"/>
              </p:ext>
            </p:extLst>
          </p:nvPr>
        </p:nvGraphicFramePr>
        <p:xfrm>
          <a:off x="12453036" y="910784"/>
          <a:ext cx="2584409" cy="4937760"/>
        </p:xfrm>
        <a:graphic>
          <a:graphicData uri="http://schemas.openxmlformats.org/drawingml/2006/table">
            <a:tbl>
              <a:tblPr firstRow="1" bandRow="1">
                <a:tableStyleId>{5940675A-B579-460E-94D1-54222C63F5DA}</a:tableStyleId>
              </a:tblPr>
              <a:tblGrid>
                <a:gridCol w="305255">
                  <a:extLst>
                    <a:ext uri="{9D8B030D-6E8A-4147-A177-3AD203B41FA5}">
                      <a16:colId xmlns:a16="http://schemas.microsoft.com/office/drawing/2014/main" val="410978796"/>
                    </a:ext>
                  </a:extLst>
                </a:gridCol>
                <a:gridCol w="762685">
                  <a:extLst>
                    <a:ext uri="{9D8B030D-6E8A-4147-A177-3AD203B41FA5}">
                      <a16:colId xmlns:a16="http://schemas.microsoft.com/office/drawing/2014/main" val="2877191860"/>
                    </a:ext>
                  </a:extLst>
                </a:gridCol>
                <a:gridCol w="1516469">
                  <a:extLst>
                    <a:ext uri="{9D8B030D-6E8A-4147-A177-3AD203B41FA5}">
                      <a16:colId xmlns:a16="http://schemas.microsoft.com/office/drawing/2014/main" val="3927787337"/>
                    </a:ext>
                  </a:extLst>
                </a:gridCol>
              </a:tblGrid>
              <a:tr h="185741">
                <a:tc gridSpan="3">
                  <a:txBody>
                    <a:bodyPr/>
                    <a:lstStyle/>
                    <a:p>
                      <a:pPr algn="ctr"/>
                      <a:r>
                        <a:rPr kumimoji="1" lang="ja-JP" altLang="en-US" sz="900" b="1" dirty="0">
                          <a:latin typeface="ＭＳ ゴシック" panose="020B0609070205080204" pitchFamily="49" charset="-128"/>
                          <a:ea typeface="ＭＳ ゴシック" panose="020B0609070205080204" pitchFamily="49" charset="-128"/>
                        </a:rPr>
                        <a:t>府　中</a:t>
                      </a:r>
                    </a:p>
                  </a:txBody>
                  <a:tcPr anchor="ctr">
                    <a:solidFill>
                      <a:schemeClr val="accent1">
                        <a:lumMod val="20000"/>
                        <a:lumOff val="80000"/>
                      </a:schemeClr>
                    </a:solidFill>
                  </a:tcPr>
                </a:tc>
                <a:tc hMerge="1">
                  <a:txBody>
                    <a:bodyPr/>
                    <a:lstStyle/>
                    <a:p>
                      <a:pPr algn="ctr"/>
                      <a:endParaRPr kumimoji="1" lang="ja-JP" altLang="en-US" sz="800" b="0" dirty="0">
                        <a:latin typeface="ＭＳ ゴシック" panose="020B0609070205080204" pitchFamily="49" charset="-128"/>
                        <a:ea typeface="ＭＳ ゴシック" panose="020B0609070205080204" pitchFamily="49" charset="-128"/>
                      </a:endParaRPr>
                    </a:p>
                  </a:txBody>
                  <a:tcPr>
                    <a:solidFill>
                      <a:schemeClr val="accent1">
                        <a:lumMod val="20000"/>
                        <a:lumOff val="80000"/>
                      </a:schemeClr>
                    </a:solidFill>
                  </a:tcPr>
                </a:tc>
                <a:tc hMerge="1">
                  <a:txBody>
                    <a:bodyPr/>
                    <a:lstStyle/>
                    <a:p>
                      <a:pPr algn="ctr"/>
                      <a:endParaRPr kumimoji="1" lang="ja-JP" altLang="en-US" sz="800" b="0" dirty="0">
                        <a:latin typeface="ＭＳ ゴシック" panose="020B0609070205080204" pitchFamily="49" charset="-128"/>
                        <a:ea typeface="ＭＳ ゴシック" panose="020B0609070205080204" pitchFamily="49" charset="-128"/>
                      </a:endParaRPr>
                    </a:p>
                  </a:txBody>
                  <a:tcPr>
                    <a:solidFill>
                      <a:schemeClr val="accent1">
                        <a:lumMod val="20000"/>
                        <a:lumOff val="80000"/>
                      </a:schemeClr>
                    </a:solidFill>
                  </a:tcPr>
                </a:tc>
                <a:extLst>
                  <a:ext uri="{0D108BD9-81ED-4DB2-BD59-A6C34878D82A}">
                    <a16:rowId xmlns:a16="http://schemas.microsoft.com/office/drawing/2014/main" val="2236990018"/>
                  </a:ext>
                </a:extLst>
              </a:tr>
              <a:tr h="185741">
                <a:tc>
                  <a:txBody>
                    <a:bodyPr/>
                    <a:lstStyle/>
                    <a:p>
                      <a:pPr algn="l"/>
                      <a:r>
                        <a:rPr kumimoji="1" lang="ja-JP" altLang="en-US" sz="900" b="1" dirty="0">
                          <a:latin typeface="ＭＳ ゴシック" panose="020B0609070205080204" pitchFamily="49" charset="-128"/>
                          <a:ea typeface="ＭＳ ゴシック" panose="020B0609070205080204" pitchFamily="49" charset="-128"/>
                        </a:rPr>
                        <a:t>連番</a:t>
                      </a:r>
                    </a:p>
                  </a:txBody>
                  <a:tcPr anchor="ctr">
                    <a:solidFill>
                      <a:schemeClr val="accent1">
                        <a:lumMod val="20000"/>
                        <a:lumOff val="80000"/>
                      </a:schemeClr>
                    </a:solidFill>
                  </a:tcPr>
                </a:tc>
                <a:tc>
                  <a:txBody>
                    <a:bodyPr/>
                    <a:lstStyle/>
                    <a:p>
                      <a:pPr algn="ctr"/>
                      <a:r>
                        <a:rPr kumimoji="1" lang="ja-JP" altLang="en-US" sz="900" b="1" dirty="0">
                          <a:latin typeface="ＭＳ ゴシック" panose="020B0609070205080204" pitchFamily="49" charset="-128"/>
                          <a:ea typeface="ＭＳ ゴシック" panose="020B0609070205080204" pitchFamily="49" charset="-128"/>
                        </a:rPr>
                        <a:t>資　産</a:t>
                      </a:r>
                    </a:p>
                  </a:txBody>
                  <a:tcPr anchor="ctr">
                    <a:solidFill>
                      <a:schemeClr val="accent1">
                        <a:lumMod val="20000"/>
                        <a:lumOff val="80000"/>
                      </a:schemeClr>
                    </a:solidFill>
                  </a:tcPr>
                </a:tc>
                <a:tc>
                  <a:txBody>
                    <a:bodyPr/>
                    <a:lstStyle/>
                    <a:p>
                      <a:pPr algn="ctr"/>
                      <a:r>
                        <a:rPr kumimoji="1" lang="ja-JP" altLang="en-US" sz="900" b="1" dirty="0">
                          <a:latin typeface="ＭＳ ゴシック" panose="020B0609070205080204" pitchFamily="49" charset="-128"/>
                          <a:ea typeface="ＭＳ ゴシック" panose="020B0609070205080204" pitchFamily="49" charset="-128"/>
                        </a:rPr>
                        <a:t>一般的価値</a:t>
                      </a:r>
                    </a:p>
                  </a:txBody>
                  <a:tcPr anchor="ctr">
                    <a:solidFill>
                      <a:schemeClr val="accent1">
                        <a:lumMod val="20000"/>
                        <a:lumOff val="80000"/>
                      </a:schemeClr>
                    </a:solidFill>
                  </a:tcPr>
                </a:tc>
                <a:extLst>
                  <a:ext uri="{0D108BD9-81ED-4DB2-BD59-A6C34878D82A}">
                    <a16:rowId xmlns:a16="http://schemas.microsoft.com/office/drawing/2014/main" val="1463866529"/>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①</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latin typeface="ＭＳ ゴシック" panose="020B0609070205080204" pitchFamily="49" charset="-128"/>
                          <a:ea typeface="ＭＳ ゴシック" panose="020B0609070205080204" pitchFamily="49" charset="-128"/>
                        </a:rPr>
                        <a:t>運航情報処理装置</a:t>
                      </a:r>
                      <a:endPar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endParaRP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航空交通業務、航空機の位置、ノータム等の情報が集約する要点</a:t>
                      </a:r>
                    </a:p>
                  </a:txBody>
                  <a:tcPr anchor="ctr">
                    <a:solidFill>
                      <a:schemeClr val="bg1"/>
                    </a:solidFill>
                  </a:tcPr>
                </a:tc>
                <a:extLst>
                  <a:ext uri="{0D108BD9-81ED-4DB2-BD59-A6C34878D82A}">
                    <a16:rowId xmlns:a16="http://schemas.microsoft.com/office/drawing/2014/main" val="3298939918"/>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②</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運航情報等提供</a:t>
                      </a:r>
                      <a:endPar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サーバー</a:t>
                      </a: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運航情報及びノータムが集約する要点</a:t>
                      </a:r>
                    </a:p>
                  </a:txBody>
                  <a:tcPr anchor="ctr">
                    <a:solidFill>
                      <a:schemeClr val="bg1"/>
                    </a:solidFill>
                  </a:tcPr>
                </a:tc>
                <a:extLst>
                  <a:ext uri="{0D108BD9-81ED-4DB2-BD59-A6C34878D82A}">
                    <a16:rowId xmlns:a16="http://schemas.microsoft.com/office/drawing/2014/main" val="2081851780"/>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③</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運航情報等</a:t>
                      </a:r>
                      <a:r>
                        <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rPr>
                        <a:t>DB</a:t>
                      </a: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サーバー</a:t>
                      </a:r>
                    </a:p>
                  </a:txBody>
                  <a:tcPr anchor="c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運航情報及びノータムが蓄積する要点</a:t>
                      </a:r>
                    </a:p>
                  </a:txBody>
                  <a:tcPr anchor="ctr">
                    <a:solidFill>
                      <a:schemeClr val="bg1"/>
                    </a:solidFill>
                  </a:tcPr>
                </a:tc>
                <a:extLst>
                  <a:ext uri="{0D108BD9-81ED-4DB2-BD59-A6C34878D82A}">
                    <a16:rowId xmlns:a16="http://schemas.microsoft.com/office/drawing/2014/main" val="1420481777"/>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④</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業務処理用サーバー</a:t>
                      </a:r>
                    </a:p>
                  </a:txBody>
                  <a:tcPr anchor="c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航空交通業務、航空機の位置、ノータム等の情報が集約する要点</a:t>
                      </a:r>
                    </a:p>
                  </a:txBody>
                  <a:tcPr anchor="ctr">
                    <a:solidFill>
                      <a:schemeClr val="bg1"/>
                    </a:solidFill>
                  </a:tcPr>
                </a:tc>
                <a:extLst>
                  <a:ext uri="{0D108BD9-81ED-4DB2-BD59-A6C34878D82A}">
                    <a16:rowId xmlns:a16="http://schemas.microsoft.com/office/drawing/2014/main" val="3065259162"/>
                  </a:ext>
                </a:extLst>
              </a:tr>
              <a:tr h="185741">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⑤</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rPr>
                        <a:t>FACE</a:t>
                      </a: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対向用</a:t>
                      </a: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飛行計画情報が集約する要点</a:t>
                      </a:r>
                    </a:p>
                  </a:txBody>
                  <a:tcPr anchor="ctr">
                    <a:solidFill>
                      <a:schemeClr val="bg1"/>
                    </a:solidFill>
                  </a:tcPr>
                </a:tc>
                <a:extLst>
                  <a:ext uri="{0D108BD9-81ED-4DB2-BD59-A6C34878D82A}">
                    <a16:rowId xmlns:a16="http://schemas.microsoft.com/office/drawing/2014/main" val="1695423467"/>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⑥</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運航情報データベースサーバー</a:t>
                      </a: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運航情報が蓄積する要点</a:t>
                      </a:r>
                    </a:p>
                  </a:txBody>
                  <a:tcPr anchor="ctr">
                    <a:solidFill>
                      <a:schemeClr val="bg1"/>
                    </a:solidFill>
                  </a:tcPr>
                </a:tc>
                <a:extLst>
                  <a:ext uri="{0D108BD9-81ED-4DB2-BD59-A6C34878D82A}">
                    <a16:rowId xmlns:a16="http://schemas.microsoft.com/office/drawing/2014/main" val="379130272"/>
                  </a:ext>
                </a:extLst>
              </a:tr>
              <a:tr h="185741">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⑦</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仮想化</a:t>
                      </a:r>
                      <a:endPar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サーバー</a:t>
                      </a:r>
                      <a:r>
                        <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rPr>
                        <a:t>1</a:t>
                      </a:r>
                      <a:endPar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endParaRP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認証情報が蓄積する要点</a:t>
                      </a:r>
                    </a:p>
                  </a:txBody>
                  <a:tcPr anchor="ctr">
                    <a:solidFill>
                      <a:schemeClr val="bg1"/>
                    </a:solidFill>
                  </a:tcPr>
                </a:tc>
                <a:extLst>
                  <a:ext uri="{0D108BD9-81ED-4DB2-BD59-A6C34878D82A}">
                    <a16:rowId xmlns:a16="http://schemas.microsoft.com/office/drawing/2014/main" val="1288234624"/>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⑧</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仮想化</a:t>
                      </a:r>
                      <a:endPar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サーバー</a:t>
                      </a:r>
                      <a:r>
                        <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rPr>
                        <a:t>2</a:t>
                      </a:r>
                      <a:endPar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endParaRP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認証情報、プログラム等のバックアップデータが蓄積する要点</a:t>
                      </a:r>
                    </a:p>
                  </a:txBody>
                  <a:tcPr anchor="ctr">
                    <a:solidFill>
                      <a:schemeClr val="bg1"/>
                    </a:solidFill>
                  </a:tcPr>
                </a:tc>
                <a:extLst>
                  <a:ext uri="{0D108BD9-81ED-4DB2-BD59-A6C34878D82A}">
                    <a16:rowId xmlns:a16="http://schemas.microsoft.com/office/drawing/2014/main" val="1942541364"/>
                  </a:ext>
                </a:extLst>
              </a:tr>
              <a:tr h="185741">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⑨</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ノータム</a:t>
                      </a:r>
                      <a:endPar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処理装置</a:t>
                      </a: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ノータム、統計データ等が蓄積する要点</a:t>
                      </a:r>
                    </a:p>
                  </a:txBody>
                  <a:tcPr anchor="ctr">
                    <a:solidFill>
                      <a:schemeClr val="bg1"/>
                    </a:solidFill>
                  </a:tcPr>
                </a:tc>
                <a:extLst>
                  <a:ext uri="{0D108BD9-81ED-4DB2-BD59-A6C34878D82A}">
                    <a16:rowId xmlns:a16="http://schemas.microsoft.com/office/drawing/2014/main" val="1899358271"/>
                  </a:ext>
                </a:extLst>
              </a:tr>
              <a:tr h="185741">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⑩</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米軍対向用</a:t>
                      </a: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米軍とのメール情報が集約する要点</a:t>
                      </a:r>
                    </a:p>
                  </a:txBody>
                  <a:tcPr anchor="ctr">
                    <a:solidFill>
                      <a:schemeClr val="bg1"/>
                    </a:solidFill>
                  </a:tcPr>
                </a:tc>
                <a:extLst>
                  <a:ext uri="{0D108BD9-81ED-4DB2-BD59-A6C34878D82A}">
                    <a16:rowId xmlns:a16="http://schemas.microsoft.com/office/drawing/2014/main" val="2228568864"/>
                  </a:ext>
                </a:extLst>
              </a:tr>
            </a:tbl>
          </a:graphicData>
        </a:graphic>
      </p:graphicFrame>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38873"/>
            <a:ext cx="8673485" cy="427105"/>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システム構成図（春日）</a:t>
            </a: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pic>
        <p:nvPicPr>
          <p:cNvPr id="5" name="図 4">
            <a:extLst>
              <a:ext uri="{FF2B5EF4-FFF2-40B4-BE49-F238E27FC236}">
                <a16:creationId xmlns:a16="http://schemas.microsoft.com/office/drawing/2014/main" id="{ED78D4A8-05ED-4ADF-95C7-003D743D030D}"/>
              </a:ext>
            </a:extLst>
          </p:cNvPr>
          <p:cNvPicPr>
            <a:picLocks/>
          </p:cNvPicPr>
          <p:nvPr/>
        </p:nvPicPr>
        <p:blipFill>
          <a:blip r:embed="rId2"/>
          <a:stretch>
            <a:fillRect/>
          </a:stretch>
        </p:blipFill>
        <p:spPr>
          <a:xfrm>
            <a:off x="1752219" y="615391"/>
            <a:ext cx="8687562" cy="6142958"/>
          </a:xfrm>
          <a:prstGeom prst="rect">
            <a:avLst/>
          </a:prstGeom>
        </p:spPr>
      </p:pic>
    </p:spTree>
    <p:extLst>
      <p:ext uri="{BB962C8B-B14F-4D97-AF65-F5344CB8AC3E}">
        <p14:creationId xmlns:p14="http://schemas.microsoft.com/office/powerpoint/2010/main" val="36579809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1831616966"/>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レジストリ／スタートアップによる自動実行</a:t>
                      </a:r>
                      <a:r>
                        <a:rPr lang="en-US" altLang="ja-JP" sz="1600" dirty="0">
                          <a:latin typeface="ＭＳ ゴシック" panose="020B0609070205080204" pitchFamily="49" charset="-128"/>
                          <a:ea typeface="ＭＳ ゴシック" panose="020B0609070205080204" pitchFamily="49" charset="-128"/>
                        </a:rPr>
                        <a:t>(T1547.001)</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HKCU\Software\Microsoft\Windows\CurrentVersion\Run</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等のレジストリキー</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AppData</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%\Microsoft\Windows\Start Menu\Programs\Startup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等のフォルダ</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EDR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により、レジストリキーの書き込みを検知する。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Autoruns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ツールにより、定期的にスキャンする。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AppLocker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Temp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フォルダ等にあるプログラム実行を禁止する。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・ネットワーク分離により、Ｃ２通信を遮断する。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・デスクトップを仮想化し、ログアウト時に環境をリセットする。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・攻撃者のバックドアが機能し続ける。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23640961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597733731"/>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アカウントの作成</a:t>
                      </a:r>
                      <a:r>
                        <a:rPr lang="en-US" altLang="ja-JP" sz="1600" dirty="0">
                          <a:latin typeface="ＭＳ ゴシック" panose="020B0609070205080204" pitchFamily="49" charset="-128"/>
                          <a:ea typeface="ＭＳ ゴシック" panose="020B0609070205080204" pitchFamily="49" charset="-128"/>
                        </a:rPr>
                        <a:t>(T1136.001)</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・ユーザーアカウントの作成／グループへの追加（イベントＩＤ：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4720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4732</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net user</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PowerShell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New-</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LocalUser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等の実行履歴</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etc</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/passwd</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etc</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/shadow/</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の変更履歴</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SIEM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により、アカウント作成を即時通知する。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Administrator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sudo</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グループへのユーザー追加を監視する。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・一般ユーザーにローカルアカウント作成権限を与えない。</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・ローカルアカウントによるリモートデスクトップ接続やネットワーク経由のログオンを拒否する。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・ローカルアカウントの使用を禁止する。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・定期的に不要なローカルアカウントがないか確認する。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・作成されたアカウントにより再侵入される。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42109195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2871214039"/>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タスクスケジュールの作成</a:t>
                      </a:r>
                      <a:r>
                        <a:rPr lang="en-US" altLang="ja-JP" sz="1600" dirty="0">
                          <a:latin typeface="ＭＳ ゴシック" panose="020B0609070205080204" pitchFamily="49" charset="-128"/>
                          <a:ea typeface="ＭＳ ゴシック" panose="020B0609070205080204" pitchFamily="49" charset="-128"/>
                        </a:rPr>
                        <a:t>(T1053.005)</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・タスクの作成／更新／削除（イベントＩＤ：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4698</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4702</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4699</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Microsoft-Windows-</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TaskScheduler</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/Operational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のイベントログ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C:\Windows\System32\Tasks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内のＸＭＬファイル</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schtasks.exe</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PowerShell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New-</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ScheduledTask</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の実行履歴</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Autoruns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ツールにより、定期的にスキャンする。</a:t>
                      </a: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・振る舞い検知により、プロセスの親子関係の異常を監視する。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・一般ユーザーによるタスク作成を制限する。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AppLocker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schtasks.exe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の実行を制限する。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・タスクの実行ユーザーを、</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SYSTEM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や</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Administarator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ではなく、必要最小権限の専用アカウントにする。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・グループポリシー等により、必要なタスク以外を許容しない。</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・マルウェアを削除しても、タスクが残っていれば再感染する可能性がある。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9303292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3519454133"/>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dirty="0">
                          <a:latin typeface="ＭＳ ゴシック" panose="020B0609070205080204" pitchFamily="49" charset="-128"/>
                          <a:ea typeface="ＭＳ ゴシック" panose="020B0609070205080204" pitchFamily="49" charset="-128"/>
                        </a:rPr>
                        <a:t>脆弱性による権限昇格</a:t>
                      </a:r>
                      <a:r>
                        <a:rPr lang="en-US" altLang="ja-JP" sz="1600" dirty="0">
                          <a:latin typeface="ＭＳ ゴシック" panose="020B0609070205080204" pitchFamily="49" charset="-128"/>
                          <a:ea typeface="ＭＳ ゴシック" panose="020B0609070205080204" pitchFamily="49" charset="-128"/>
                        </a:rPr>
                        <a:t>(T1203)</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・アプリからの不審な子プロセスの作成がないか。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Windows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エラー報告（ＷＥＲ）等のアプリ強制終了の履歴</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・メモリ保護を監視する。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・ＡＳＬＲ／ＤＥＰを有効にする。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EDR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により、不自然なＡＰＩ呼び出し（</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VirtualAllocEx</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・アップデート（パッチ）を適用する。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・コンテナ化されたアプリを使用する。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・最新ＯＳへ移行する。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・脆弱性が多い、またはサポート終了済みのアプリを使用しない。</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・未知の脆弱性によりゼロデイ攻撃を受ける。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・ウイルス対策ソフトをバイパスされる。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9470446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1200129917"/>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dirty="0">
                          <a:latin typeface="ＭＳ ゴシック" panose="020B0609070205080204" pitchFamily="49" charset="-128"/>
                          <a:ea typeface="ＭＳ ゴシック" panose="020B0609070205080204" pitchFamily="49" charset="-128"/>
                        </a:rPr>
                        <a:t>LSASS</a:t>
                      </a:r>
                      <a:r>
                        <a:rPr kumimoji="1" lang="ja-JP" altLang="en-US" sz="1600" dirty="0">
                          <a:latin typeface="ＭＳ ゴシック" panose="020B0609070205080204" pitchFamily="49" charset="-128"/>
                          <a:ea typeface="ＭＳ ゴシック" panose="020B0609070205080204" pitchFamily="49" charset="-128"/>
                        </a:rPr>
                        <a:t>メモリダンプ</a:t>
                      </a:r>
                      <a:r>
                        <a:rPr lang="en-US" altLang="ja-JP" sz="1600" dirty="0">
                          <a:latin typeface="ＭＳ ゴシック" panose="020B0609070205080204" pitchFamily="49" charset="-128"/>
                          <a:ea typeface="ＭＳ ゴシック" panose="020B0609070205080204" pitchFamily="49" charset="-128"/>
                        </a:rPr>
                        <a:t>(T1003.001)</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Sysmon</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Event ID:10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ProcessAccess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）において、</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lsass.exe</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への</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アクセスがないか。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Temp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フォルダ等に生成される</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lsass.dmp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等のファイルがないか。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EDR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lsass.exe</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への</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ハンドル取得を検知する。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procdump.exe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comsvcs.dll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を使用したメモリダンプの検知</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Credential Guard</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を有効にする。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PPL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Protected Process Light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）を有効にする。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・デバッグ権限（</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SeDebugPriviledge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）を制限する。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・パスワードレス認証へ移行する。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・管理者端末と一般端末を完全に分離し、ハッシュが一般端末に残らないようにする。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・ドメイン管理者の認証情報が漏洩する。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Pass-the-Hash</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攻撃が可能になる。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22591756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3772634781"/>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認証情報窃取</a:t>
                      </a:r>
                      <a:r>
                        <a:rPr lang="en-US" altLang="ja-JP" sz="1600" dirty="0">
                          <a:latin typeface="ＭＳ ゴシック" panose="020B0609070205080204" pitchFamily="49" charset="-128"/>
                          <a:ea typeface="ＭＳ ゴシック" panose="020B0609070205080204" pitchFamily="49" charset="-128"/>
                        </a:rPr>
                        <a:t>(T1550.002)</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NTLM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認証でのログオン（イベントＩＤ：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4624</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ログオンタイプ：</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3</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認証パッケージ：</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NTLM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・一般端末間の不自然なＳＭＢ／ＲＰＣ通信がないか。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SIEM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により、特権アカウントが通常使用しない端末からログインした際に検知する。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NTLM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認証を無効化する。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・ＦＷにより、端末間の横方向の通信（</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SMB 445</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番等）を遮断する。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Credential Guard</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を導入する。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・管理者端末と一般端末を完全に分離し、ハッシュが一般端末に残らないようにする。</a:t>
                      </a: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・高速な横展開が行われる。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2208789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2797192765"/>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リモートデスクトップ</a:t>
                      </a:r>
                      <a:r>
                        <a:rPr lang="en-US" altLang="ja-JP" sz="1600" dirty="0">
                          <a:latin typeface="ＭＳ ゴシック" panose="020B0609070205080204" pitchFamily="49" charset="-128"/>
                          <a:ea typeface="ＭＳ ゴシック" panose="020B0609070205080204" pitchFamily="49" charset="-128"/>
                        </a:rPr>
                        <a:t>(T1021.001)</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・ＲＤＰでのログオン（イベントＩＤ：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4624</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4625</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ログオンタイプ：</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10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Microsoft-Windows-</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RemoteDesktopServices</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RdpCoreTS</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/Operational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のイベントログ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・送信元ＩＰアドレスが不自然なログオンがないか。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SIEM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により、短時間にＲＤＰ接続を複数試行する動きを検知する。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・多要素認証を導入する。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・ネットワークレベル認証を強制する。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・ホストのＦＷにより、ＲＤＰ（</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3389</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番ポート）へのアクセスを特定の端末からのみに制限する。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Remote Desktop Users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グループのユーザーを最小限に絞る。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・管理者専用端末を導入し、専用端末以外からのＲＤＰを遮断する。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・認証情報を盗まれると、ＧＵＩ操作により迅速にネットワーク探索、横展開される。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6109731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4230363067"/>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ＳＭＢ</a:t>
                      </a:r>
                      <a:r>
                        <a:rPr lang="en-US" altLang="ja-JP" sz="1600" dirty="0">
                          <a:latin typeface="ＭＳ ゴシック" panose="020B0609070205080204" pitchFamily="49" charset="-128"/>
                          <a:ea typeface="ＭＳ ゴシック" panose="020B0609070205080204" pitchFamily="49" charset="-128"/>
                        </a:rPr>
                        <a:t>(T1021.002)</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・共有オブジェクトにアクセス／アクセス権のチェック（イベントＩＤ：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5140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5145</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445</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番ポートを使用した端末間のトラフィック</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SIEM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ADMIN$</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といった管理共有へのアクセスを検知する。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・ＳＭＢ経由でのファイル転送後に生成される不審なサービス（</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PSEXECSVC</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・管理共有を無効化する。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・ローカル管理者のリモートからの管理者権限を制限する。（</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LocalAccountTokenFilterPolicy</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・ホストのＦＷにより、端末間のＳＭＢ通信を遮断する。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・各端末のローカル管理者パスワードを個別にランダム化する。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LAPS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Local Administrator Password Solution</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・ＳＭＢ直接接続で作業せず、サーバーやＡＰＩ経由にする。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・高速にマルウェアを拡散され、実行される。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9513673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1781252212"/>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ＳＳＨ</a:t>
                      </a:r>
                      <a:r>
                        <a:rPr lang="en-US" altLang="ja-JP" sz="1600" dirty="0">
                          <a:latin typeface="ＭＳ ゴシック" panose="020B0609070205080204" pitchFamily="49" charset="-128"/>
                          <a:ea typeface="ＭＳ ゴシック" panose="020B0609070205080204" pitchFamily="49" charset="-128"/>
                        </a:rPr>
                        <a:t>(T1021.004)</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・ログイン成功／失敗、鍵の使用履歴（</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/var/log/auth.log</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または</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/var/log/secure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・攻撃者の鍵が追加されていないか。（</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ssh</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authorized_keys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・不審なＳＳＨコマンド（特に</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-L,-R,-D</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オプション）がないか。（</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bash_history</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Fail2Ban</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を導入する。（短時間にログイン失敗を繰り返すＩＰを自動遮断する。）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SIEM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により、通常とは異なる時間帯または場所からのログインを検知する。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・パスワード認証を無効化し、公開鍵認証を強制する。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・多要素認証を導入する。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・ＴＣＰ転送（トンネリング）を禁止する。（</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AllowTcpFowarding</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no</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root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ログインを禁止する。（</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PermitRootLogin</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no</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・特定のサーバー／端末からのみＳＳＨを許可する。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・ＳＳＨ経由でＣ２通信が確立される。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・ＳＣＰにより、データの持ち出しが行われる。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34715743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3633313246"/>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lang="ja-JP" altLang="en-US" sz="1600" dirty="0">
                          <a:latin typeface="ＭＳ ゴシック" panose="020B0609070205080204" pitchFamily="49" charset="-128"/>
                          <a:ea typeface="ＭＳ ゴシック" panose="020B0609070205080204" pitchFamily="49" charset="-128"/>
                        </a:rPr>
                        <a:t>ＤＮＳ／ＷｅｂプロトコルによるＣ２通信</a:t>
                      </a:r>
                      <a:r>
                        <a:rPr lang="en-US" altLang="ja-JP" sz="1600" dirty="0">
                          <a:latin typeface="ＭＳ ゴシック" panose="020B0609070205080204" pitchFamily="49" charset="-128"/>
                          <a:ea typeface="ＭＳ ゴシック" panose="020B0609070205080204" pitchFamily="49" charset="-128"/>
                        </a:rPr>
                        <a:t>(T1071.004,T1071.001)</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・内部ＤＮＳサーバーのクエリログ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・プロキシログ、ＦＷログ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・ランダムな文字列を含む極端に長いサブドメインを検知する。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・一定間隔のビーコン通信を検知する。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・不審なドメイン（新規取得ドメイン等）への通信を抽出する。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・悪意あるドメインやＣ２サーバーとして既知のＩＰをブロックする。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・業務に必要のないサイトへのアクセスを遮断する。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・暗号化通信を復号して、ペイロードを検査する。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・外部ＤＮＳへの直接接続を制限し、内部ＤＮＳ経由のみを許可する。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・サーバー等からの外部への通信を、必要なドメインのみに制限する。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・通信をプロセスレベルで識別して制御する。（ゼロトラスト・ネットワーク・アクセス）</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・ＤＮＳトンネリングが可能になる。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・正常なトラフィックに紛れて、機密情報の流出を検知できない。</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・ビーコンにより、バックドアが維持される。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3747963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 6">
            <a:extLst>
              <a:ext uri="{FF2B5EF4-FFF2-40B4-BE49-F238E27FC236}">
                <a16:creationId xmlns:a16="http://schemas.microsoft.com/office/drawing/2014/main" id="{70D00175-2EAE-4BEE-A238-74FF66682742}"/>
              </a:ext>
            </a:extLst>
          </p:cNvPr>
          <p:cNvGraphicFramePr>
            <a:graphicFrameLocks noGrp="1"/>
          </p:cNvGraphicFramePr>
          <p:nvPr>
            <p:extLst>
              <p:ext uri="{D42A27DB-BD31-4B8C-83A1-F6EECF244321}">
                <p14:modId xmlns:p14="http://schemas.microsoft.com/office/powerpoint/2010/main" val="1778593528"/>
              </p:ext>
            </p:extLst>
          </p:nvPr>
        </p:nvGraphicFramePr>
        <p:xfrm>
          <a:off x="416956" y="1187370"/>
          <a:ext cx="11340000" cy="4150560"/>
        </p:xfrm>
        <a:graphic>
          <a:graphicData uri="http://schemas.openxmlformats.org/drawingml/2006/table">
            <a:tbl>
              <a:tblPr firstRow="1" bandRow="1">
                <a:tableStyleId>{5940675A-B579-460E-94D1-54222C63F5DA}</a:tableStyleId>
              </a:tblPr>
              <a:tblGrid>
                <a:gridCol w="936000">
                  <a:extLst>
                    <a:ext uri="{9D8B030D-6E8A-4147-A177-3AD203B41FA5}">
                      <a16:colId xmlns:a16="http://schemas.microsoft.com/office/drawing/2014/main" val="1202211207"/>
                    </a:ext>
                  </a:extLst>
                </a:gridCol>
                <a:gridCol w="1728000">
                  <a:extLst>
                    <a:ext uri="{9D8B030D-6E8A-4147-A177-3AD203B41FA5}">
                      <a16:colId xmlns:a16="http://schemas.microsoft.com/office/drawing/2014/main" val="1008784523"/>
                    </a:ext>
                  </a:extLst>
                </a:gridCol>
                <a:gridCol w="1836000">
                  <a:extLst>
                    <a:ext uri="{9D8B030D-6E8A-4147-A177-3AD203B41FA5}">
                      <a16:colId xmlns:a16="http://schemas.microsoft.com/office/drawing/2014/main" val="749229460"/>
                    </a:ext>
                  </a:extLst>
                </a:gridCol>
                <a:gridCol w="2340000">
                  <a:extLst>
                    <a:ext uri="{9D8B030D-6E8A-4147-A177-3AD203B41FA5}">
                      <a16:colId xmlns:a16="http://schemas.microsoft.com/office/drawing/2014/main" val="3153519693"/>
                    </a:ext>
                  </a:extLst>
                </a:gridCol>
                <a:gridCol w="450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機器</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名称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バージョン</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CVE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番号</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概要</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21336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ルーター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NEC</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IX2207</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3">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10.6.63</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CVE-2025-8153</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XSS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脆弱性、任意スクリプト実行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7741610"/>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CVE-2024-11014</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CSRF</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脆弱性</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470951"/>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CVE-2024-11013</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コマンドインジェクション脆弱性</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74771108"/>
                  </a:ext>
                </a:extLst>
              </a:tr>
              <a:tr h="21336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ＦＷ</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Juniper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SRX320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20.4R3-S3.4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CVE-2024-21620</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XSS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脆弱性、管理者権限コマンド実行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875076"/>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CVE-2024-21591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境界外書き込み、リモートコマンド実行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07030589"/>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CVE-2023-36844</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36847</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CVE-2023-36851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認証バイパス→</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web</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シェルアップロード可能</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92351830"/>
                  </a:ext>
                </a:extLst>
              </a:tr>
              <a:tr h="640080">
                <a:tc>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Ｌ２ＳＷ</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Panasonic</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Switch-M8eG/</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Switch-M16eG</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Boot:1.00.22</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Runtime:3.0.0.03</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なし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5718810"/>
                  </a:ext>
                </a:extLst>
              </a:tr>
              <a:tr h="640080">
                <a:tc>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ＳＲ</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SEIKO</a:t>
                      </a:r>
                    </a:p>
                    <a:p>
                      <a:pPr algn="ctr"/>
                      <a:r>
                        <a:rPr kumimoji="1" lang="en-US" altLang="ja-JP" sz="1600" b="0" dirty="0">
                          <a:latin typeface="ＭＳ ゴシック" panose="020B0609070205080204" pitchFamily="49" charset="-128"/>
                          <a:ea typeface="ＭＳ ゴシック" panose="020B0609070205080204" pitchFamily="49" charset="-128"/>
                        </a:rPr>
                        <a:t>SC-8259</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ja-JP" altLang="en-US" sz="1600" b="0" dirty="0">
                          <a:latin typeface="ＭＳ ゴシック" panose="020B0609070205080204" pitchFamily="49" charset="-128"/>
                          <a:ea typeface="ＭＳ ゴシック" panose="020B0609070205080204" pitchFamily="49" charset="-128"/>
                        </a:rPr>
                        <a:t>なし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66949485"/>
                  </a:ext>
                </a:extLst>
              </a:tr>
            </a:tbl>
          </a:graphicData>
        </a:graphic>
      </p:graphicFrame>
      <p:sp>
        <p:nvSpPr>
          <p:cNvPr id="4" name="タイトル 1">
            <a:extLst>
              <a:ext uri="{FF2B5EF4-FFF2-40B4-BE49-F238E27FC236}">
                <a16:creationId xmlns:a16="http://schemas.microsoft.com/office/drawing/2014/main" id="{55C398C9-3B72-4D2B-A00E-CABDF4A3DBC5}"/>
              </a:ext>
            </a:extLst>
          </p:cNvPr>
          <p:cNvSpPr txBox="1">
            <a:spLocks/>
          </p:cNvSpPr>
          <p:nvPr/>
        </p:nvSpPr>
        <p:spPr>
          <a:xfrm>
            <a:off x="1908699" y="140059"/>
            <a:ext cx="8673485" cy="42473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脆弱性情報（１／２）</a:t>
            </a:r>
          </a:p>
        </p:txBody>
      </p:sp>
      <p:grpSp>
        <p:nvGrpSpPr>
          <p:cNvPr id="8" name="グループ化 7">
            <a:extLst>
              <a:ext uri="{FF2B5EF4-FFF2-40B4-BE49-F238E27FC236}">
                <a16:creationId xmlns:a16="http://schemas.microsoft.com/office/drawing/2014/main" id="{3DF4A4B0-A7D3-4BE7-BC5D-3C54454F7555}"/>
              </a:ext>
            </a:extLst>
          </p:cNvPr>
          <p:cNvGrpSpPr/>
          <p:nvPr/>
        </p:nvGrpSpPr>
        <p:grpSpPr>
          <a:xfrm>
            <a:off x="11212082" y="19939"/>
            <a:ext cx="903006" cy="480131"/>
            <a:chOff x="10762108" y="88735"/>
            <a:chExt cx="1183082" cy="729773"/>
          </a:xfrm>
        </p:grpSpPr>
        <p:sp>
          <p:nvSpPr>
            <p:cNvPr id="9" name="正方形/長方形 8">
              <a:extLst>
                <a:ext uri="{FF2B5EF4-FFF2-40B4-BE49-F238E27FC236}">
                  <a16:creationId xmlns:a16="http://schemas.microsoft.com/office/drawing/2014/main" id="{D67D85B7-95AD-442C-97FA-81E68F93569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0" name="正方形/長方形 9">
              <a:extLst>
                <a:ext uri="{FF2B5EF4-FFF2-40B4-BE49-F238E27FC236}">
                  <a16:creationId xmlns:a16="http://schemas.microsoft.com/office/drawing/2014/main" id="{804AE8A8-2A86-4924-BBB3-0A9C0AC86162}"/>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Tree>
    <p:extLst>
      <p:ext uri="{BB962C8B-B14F-4D97-AF65-F5344CB8AC3E}">
        <p14:creationId xmlns:p14="http://schemas.microsoft.com/office/powerpoint/2010/main" val="17516892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3189493208"/>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データベースからデータ収集</a:t>
                      </a:r>
                      <a:r>
                        <a:rPr lang="en-US" altLang="ja-JP" sz="1600" dirty="0">
                          <a:latin typeface="ＭＳ ゴシック" panose="020B0609070205080204" pitchFamily="49" charset="-128"/>
                          <a:ea typeface="ＭＳ ゴシック" panose="020B0609070205080204" pitchFamily="49" charset="-128"/>
                        </a:rPr>
                        <a:t>(T1213.006)</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・データベースの監査ログ、リスナーログ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・アプリケーションログ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・ＤＢファイアウォール（ＷＡＦ／ＤＡＭ）を導入する。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・ＤＢサーバーから外部や他セグメントへの不自然な大量データ転送を検知する。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・アプリ用アカウントには必要最小限の閲覧権限のみ付与する。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・データベースへの接続元ＩＰを、アプリケーションサーバーのみに固定する。</a:t>
                      </a:r>
                    </a:p>
                    <a:p>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・データを難読化・暗号化する。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・静的プレースホルダにより、ＳＱＬインジェクションを防ぐ。</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・大規模なデータ流出が発生する。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7330611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1649026188"/>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Ｃ２チャンネルによるデータ持ち出し</a:t>
                      </a:r>
                      <a:r>
                        <a:rPr lang="en-US" altLang="ja-JP" sz="1600" dirty="0">
                          <a:latin typeface="ＭＳ ゴシック" panose="020B0609070205080204" pitchFamily="49" charset="-128"/>
                          <a:ea typeface="ＭＳ ゴシック" panose="020B0609070205080204" pitchFamily="49" charset="-128"/>
                        </a:rPr>
                        <a:t>(T1041)</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・送信データ量が異常に増加していないか。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HTTP POST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リクエストの頻度とサイズの増加、通常と異なる</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User-Agent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・ビーコン通信のサイズが突然大きくなったことを検知する。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・機械学習により、過去の通信と比較し、転送量の異常値を検知する。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・サーバー等からの外部への通信を、必要なドメインのみに制限する。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・転送データの内容をリアルタイムスキャンし、機密情報のパターンを検知して遮断する。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・重要なデータがあるセグメントから外部への直接通信を完全に禁止する。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・すでに大規模なデータ流出が発生している。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0150236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280600855"/>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dirty="0">
                          <a:latin typeface="ＭＳ ゴシック" panose="020B0609070205080204" pitchFamily="49" charset="-128"/>
                          <a:ea typeface="ＭＳ ゴシック" panose="020B0609070205080204" pitchFamily="49" charset="-128"/>
                        </a:rPr>
                        <a:t>データ暗号化</a:t>
                      </a:r>
                      <a:r>
                        <a:rPr kumimoji="1" lang="en-US" altLang="ja-JP" sz="1600" dirty="0">
                          <a:latin typeface="ＭＳ ゴシック" panose="020B0609070205080204" pitchFamily="49" charset="-128"/>
                          <a:ea typeface="ＭＳ ゴシック" panose="020B0609070205080204" pitchFamily="49" charset="-128"/>
                        </a:rPr>
                        <a:t>(T1486)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・短時間で大量のファイル書き込み（リネーム・上書き）がないか。（ファイルシステムログ）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vssadmin.exe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によりバックアップが削除されていないか。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EDR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により、ファイルのエントロピー（予測不可能性）が急上昇したプロセスを遮断する。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・オフラインバックアップを保持する。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・一定期間、削除や変更ができない不変バックアップを設定する。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・フォルダに、未承認アプリによる変更の制限を設定する。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・ネットワーク分離を厳密にし、感染が広がらないようにする。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EDR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XDR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により、検知と同時に感染端末を自動的に隔離する。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・バックアップまで含めて破壊・暗号化された場合、深刻なサービス停止に追い込まれる。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4052388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 6">
            <a:extLst>
              <a:ext uri="{FF2B5EF4-FFF2-40B4-BE49-F238E27FC236}">
                <a16:creationId xmlns:a16="http://schemas.microsoft.com/office/drawing/2014/main" id="{70D00175-2EAE-4BEE-A238-74FF66682742}"/>
              </a:ext>
            </a:extLst>
          </p:cNvPr>
          <p:cNvGraphicFramePr>
            <a:graphicFrameLocks noGrp="1"/>
          </p:cNvGraphicFramePr>
          <p:nvPr>
            <p:extLst>
              <p:ext uri="{D42A27DB-BD31-4B8C-83A1-F6EECF244321}">
                <p14:modId xmlns:p14="http://schemas.microsoft.com/office/powerpoint/2010/main" val="1061705904"/>
              </p:ext>
            </p:extLst>
          </p:nvPr>
        </p:nvGraphicFramePr>
        <p:xfrm>
          <a:off x="416956" y="1187370"/>
          <a:ext cx="11340000" cy="5461200"/>
        </p:xfrm>
        <a:graphic>
          <a:graphicData uri="http://schemas.openxmlformats.org/drawingml/2006/table">
            <a:tbl>
              <a:tblPr firstRow="1" bandRow="1">
                <a:tableStyleId>{5940675A-B579-460E-94D1-54222C63F5DA}</a:tableStyleId>
              </a:tblPr>
              <a:tblGrid>
                <a:gridCol w="936000">
                  <a:extLst>
                    <a:ext uri="{9D8B030D-6E8A-4147-A177-3AD203B41FA5}">
                      <a16:colId xmlns:a16="http://schemas.microsoft.com/office/drawing/2014/main" val="1202211207"/>
                    </a:ext>
                  </a:extLst>
                </a:gridCol>
                <a:gridCol w="1728000">
                  <a:extLst>
                    <a:ext uri="{9D8B030D-6E8A-4147-A177-3AD203B41FA5}">
                      <a16:colId xmlns:a16="http://schemas.microsoft.com/office/drawing/2014/main" val="1008784523"/>
                    </a:ext>
                  </a:extLst>
                </a:gridCol>
                <a:gridCol w="1836000">
                  <a:extLst>
                    <a:ext uri="{9D8B030D-6E8A-4147-A177-3AD203B41FA5}">
                      <a16:colId xmlns:a16="http://schemas.microsoft.com/office/drawing/2014/main" val="749229460"/>
                    </a:ext>
                  </a:extLst>
                </a:gridCol>
                <a:gridCol w="2340000">
                  <a:extLst>
                    <a:ext uri="{9D8B030D-6E8A-4147-A177-3AD203B41FA5}">
                      <a16:colId xmlns:a16="http://schemas.microsoft.com/office/drawing/2014/main" val="3153519693"/>
                    </a:ext>
                  </a:extLst>
                </a:gridCol>
                <a:gridCol w="450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機器</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名称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バージョン</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CVE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番号</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概要</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21336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仮想化サーバー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Windows Server 2019 Standard</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10.0.17763.3770</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CVE-2025-59287</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latin typeface="ＭＳ ゴシック" panose="020B0609070205080204" pitchFamily="49" charset="-128"/>
                          <a:ea typeface="ＭＳ ゴシック" panose="020B0609070205080204" pitchFamily="49" charset="-128"/>
                        </a:rPr>
                        <a:t>WSUS</a:t>
                      </a:r>
                      <a:r>
                        <a:rPr kumimoji="1" lang="ja-JP" altLang="en-US" sz="1600" b="0" dirty="0">
                          <a:latin typeface="ＭＳ ゴシック" panose="020B0609070205080204" pitchFamily="49" charset="-128"/>
                          <a:ea typeface="ＭＳ ゴシック" panose="020B0609070205080204" pitchFamily="49" charset="-128"/>
                        </a:rPr>
                        <a:t>脆弱性、</a:t>
                      </a:r>
                      <a:r>
                        <a:rPr kumimoji="1" lang="en-US" altLang="ja-JP" sz="1600" b="0" dirty="0">
                          <a:latin typeface="ＭＳ ゴシック" panose="020B0609070205080204" pitchFamily="49" charset="-128"/>
                          <a:ea typeface="ＭＳ ゴシック" panose="020B0609070205080204" pitchFamily="49" charset="-128"/>
                        </a:rPr>
                        <a:t>SYSTEM</a:t>
                      </a:r>
                      <a:r>
                        <a:rPr kumimoji="1" lang="ja-JP" altLang="en-US" sz="1600" b="0" dirty="0">
                          <a:latin typeface="ＭＳ ゴシック" panose="020B0609070205080204" pitchFamily="49" charset="-128"/>
                          <a:ea typeface="ＭＳ ゴシック" panose="020B0609070205080204" pitchFamily="49" charset="-128"/>
                        </a:rPr>
                        <a:t>権限リモートコマンド実行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6911671"/>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CVE-2023-32019</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latin typeface="ＭＳ ゴシック" panose="020B0609070205080204" pitchFamily="49" charset="-128"/>
                          <a:ea typeface="ＭＳ ゴシック" panose="020B0609070205080204" pitchFamily="49" charset="-128"/>
                        </a:rPr>
                        <a:t>カーネル脆弱性、</a:t>
                      </a:r>
                      <a:r>
                        <a:rPr kumimoji="1" lang="en-US" altLang="ja-JP" sz="1600" b="0" dirty="0">
                          <a:latin typeface="ＭＳ ゴシック" panose="020B0609070205080204" pitchFamily="49" charset="-128"/>
                          <a:ea typeface="ＭＳ ゴシック" panose="020B0609070205080204" pitchFamily="49" charset="-128"/>
                        </a:rPr>
                        <a:t>LSASS</a:t>
                      </a:r>
                      <a:r>
                        <a:rPr kumimoji="1" lang="ja-JP" altLang="en-US" sz="1600" b="0" dirty="0">
                          <a:latin typeface="ＭＳ ゴシック" panose="020B0609070205080204" pitchFamily="49" charset="-128"/>
                          <a:ea typeface="ＭＳ ゴシック" panose="020B0609070205080204" pitchFamily="49" charset="-128"/>
                        </a:rPr>
                        <a:t>メモリダンプ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3473726"/>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CVE-2023-28252</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latin typeface="ＭＳ ゴシック" panose="020B0609070205080204" pitchFamily="49" charset="-128"/>
                          <a:ea typeface="ＭＳ ゴシック" panose="020B0609070205080204" pitchFamily="49" charset="-128"/>
                        </a:rPr>
                        <a:t>WER</a:t>
                      </a:r>
                      <a:r>
                        <a:rPr kumimoji="1" lang="ja-JP" altLang="en-US" sz="1600" b="0" dirty="0">
                          <a:latin typeface="ＭＳ ゴシック" panose="020B0609070205080204" pitchFamily="49" charset="-128"/>
                          <a:ea typeface="ＭＳ ゴシック" panose="020B0609070205080204" pitchFamily="49" charset="-128"/>
                        </a:rPr>
                        <a:t>脆弱性、</a:t>
                      </a:r>
                      <a:r>
                        <a:rPr kumimoji="1" lang="en-US" altLang="ja-JP" sz="1600" b="0" dirty="0">
                          <a:latin typeface="ＭＳ ゴシック" panose="020B0609070205080204" pitchFamily="49" charset="-128"/>
                          <a:ea typeface="ＭＳ ゴシック" panose="020B0609070205080204" pitchFamily="49" charset="-128"/>
                        </a:rPr>
                        <a:t>SYSTEM</a:t>
                      </a:r>
                      <a:r>
                        <a:rPr kumimoji="1" lang="ja-JP" altLang="en-US" sz="1600" b="0" dirty="0">
                          <a:latin typeface="ＭＳ ゴシック" panose="020B0609070205080204" pitchFamily="49" charset="-128"/>
                          <a:ea typeface="ＭＳ ゴシック" panose="020B0609070205080204" pitchFamily="49" charset="-128"/>
                        </a:rPr>
                        <a:t>権限奪取</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84725028"/>
                  </a:ext>
                </a:extLst>
              </a:tr>
              <a:tr h="21336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ＦＡＤＰ端末</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Windows 10 Enterprise LTSC</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10.0.17763.3287</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CVE-2024-21338</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AppLocker</a:t>
                      </a:r>
                      <a:r>
                        <a:rPr kumimoji="1" lang="ja-JP" altLang="en-US" sz="1600" b="0" dirty="0">
                          <a:latin typeface="ＭＳ ゴシック" panose="020B0609070205080204" pitchFamily="49" charset="-128"/>
                          <a:ea typeface="ＭＳ ゴシック" panose="020B0609070205080204" pitchFamily="49" charset="-128"/>
                        </a:rPr>
                        <a:t>バイパス、権限昇格</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99972488"/>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CVE-2023-32019</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latin typeface="ＭＳ ゴシック" panose="020B0609070205080204" pitchFamily="49" charset="-128"/>
                          <a:ea typeface="ＭＳ ゴシック" panose="020B0609070205080204" pitchFamily="49" charset="-128"/>
                        </a:rPr>
                        <a:t>カーネル脆弱性、</a:t>
                      </a:r>
                      <a:r>
                        <a:rPr kumimoji="1" lang="en-US" altLang="ja-JP" sz="1600" b="0" dirty="0">
                          <a:latin typeface="ＭＳ ゴシック" panose="020B0609070205080204" pitchFamily="49" charset="-128"/>
                          <a:ea typeface="ＭＳ ゴシック" panose="020B0609070205080204" pitchFamily="49" charset="-128"/>
                        </a:rPr>
                        <a:t>LSASS</a:t>
                      </a:r>
                      <a:r>
                        <a:rPr kumimoji="1" lang="ja-JP" altLang="en-US" sz="1600" b="0" dirty="0">
                          <a:latin typeface="ＭＳ ゴシック" panose="020B0609070205080204" pitchFamily="49" charset="-128"/>
                          <a:ea typeface="ＭＳ ゴシック" panose="020B0609070205080204" pitchFamily="49" charset="-128"/>
                        </a:rPr>
                        <a:t>メモリダンプ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19348948"/>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CVE-2023-28252</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WER</a:t>
                      </a:r>
                      <a:r>
                        <a:rPr kumimoji="1" lang="ja-JP" altLang="en-US" sz="1600" b="0" dirty="0">
                          <a:latin typeface="ＭＳ ゴシック" panose="020B0609070205080204" pitchFamily="49" charset="-128"/>
                          <a:ea typeface="ＭＳ ゴシック" panose="020B0609070205080204" pitchFamily="49" charset="-128"/>
                        </a:rPr>
                        <a:t>脆弱性、</a:t>
                      </a:r>
                      <a:r>
                        <a:rPr kumimoji="1" lang="en-US" altLang="ja-JP" sz="1600" b="0" dirty="0">
                          <a:latin typeface="ＭＳ ゴシック" panose="020B0609070205080204" pitchFamily="49" charset="-128"/>
                          <a:ea typeface="ＭＳ ゴシック" panose="020B0609070205080204" pitchFamily="49" charset="-128"/>
                        </a:rPr>
                        <a:t>SYSTEM</a:t>
                      </a:r>
                      <a:r>
                        <a:rPr kumimoji="1" lang="ja-JP" altLang="en-US" sz="1600" b="0" dirty="0">
                          <a:latin typeface="ＭＳ ゴシック" panose="020B0609070205080204" pitchFamily="49" charset="-128"/>
                          <a:ea typeface="ＭＳ ゴシック" panose="020B0609070205080204" pitchFamily="49" charset="-128"/>
                        </a:rPr>
                        <a:t>権限奪取</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58830968"/>
                  </a:ext>
                </a:extLst>
              </a:tr>
              <a:tr h="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運航情報サーバー</a:t>
                      </a:r>
                      <a:endParaRPr lang="en-US" altLang="ja-JP"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de-DE" altLang="ja-JP" sz="1600" b="0">
                          <a:latin typeface="ＭＳ ゴシック" panose="020B0609070205080204" pitchFamily="49" charset="-128"/>
                          <a:ea typeface="ＭＳ ゴシック" panose="020B0609070205080204" pitchFamily="49" charset="-128"/>
                        </a:rPr>
                        <a:t>Red Hat Enterprise Linux</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de-DE" altLang="ja-JP" sz="1600" b="0">
                          <a:latin typeface="ＭＳ ゴシック" panose="020B0609070205080204" pitchFamily="49" charset="-128"/>
                          <a:ea typeface="ＭＳ ゴシック" panose="020B0609070205080204" pitchFamily="49" charset="-128"/>
                        </a:rPr>
                        <a:t>8.5</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a:latin typeface="ＭＳ ゴシック" panose="020B0609070205080204" pitchFamily="49" charset="-128"/>
                          <a:ea typeface="ＭＳ ゴシック" panose="020B0609070205080204" pitchFamily="49" charset="-128"/>
                        </a:rPr>
                        <a:t>CVE-2024-1086</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a:latin typeface="ＭＳ ゴシック" panose="020B0609070205080204" pitchFamily="49" charset="-128"/>
                          <a:ea typeface="ＭＳ ゴシック" panose="020B0609070205080204" pitchFamily="49" charset="-128"/>
                        </a:rPr>
                        <a:t>カーネル</a:t>
                      </a:r>
                      <a:r>
                        <a:rPr kumimoji="1" lang="en-US" altLang="ja-JP" sz="1600" b="0">
                          <a:latin typeface="ＭＳ ゴシック" panose="020B0609070205080204" pitchFamily="49" charset="-128"/>
                          <a:ea typeface="ＭＳ ゴシック" panose="020B0609070205080204" pitchFamily="49" charset="-128"/>
                        </a:rPr>
                        <a:t>(nf_tables)</a:t>
                      </a:r>
                      <a:r>
                        <a:rPr kumimoji="1" lang="ja-JP" altLang="en-US" sz="1600" b="0">
                          <a:latin typeface="ＭＳ ゴシック" panose="020B0609070205080204" pitchFamily="49" charset="-128"/>
                          <a:ea typeface="ＭＳ ゴシック" panose="020B0609070205080204" pitchFamily="49" charset="-128"/>
                        </a:rPr>
                        <a:t>脆弱性、</a:t>
                      </a:r>
                      <a:r>
                        <a:rPr kumimoji="1" lang="en-US" altLang="ja-JP" sz="1600" b="0">
                          <a:latin typeface="ＭＳ ゴシック" panose="020B0609070205080204" pitchFamily="49" charset="-128"/>
                          <a:ea typeface="ＭＳ ゴシック" panose="020B0609070205080204" pitchFamily="49" charset="-128"/>
                        </a:rPr>
                        <a:t>root</a:t>
                      </a:r>
                      <a:r>
                        <a:rPr kumimoji="1" lang="ja-JP" altLang="en-US" sz="1600" b="0">
                          <a:latin typeface="ＭＳ ゴシック" panose="020B0609070205080204" pitchFamily="49" charset="-128"/>
                          <a:ea typeface="ＭＳ ゴシック" panose="020B0609070205080204" pitchFamily="49" charset="-128"/>
                        </a:rPr>
                        <a:t>権限昇格</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06902570"/>
                  </a:ext>
                </a:extLst>
              </a:tr>
              <a:tr h="22352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a:latin typeface="ＭＳ ゴシック" panose="020B0609070205080204" pitchFamily="49" charset="-128"/>
                          <a:ea typeface="ＭＳ ゴシック" panose="020B0609070205080204" pitchFamily="49" charset="-128"/>
                        </a:rPr>
                        <a:t>CVE-2023-0386</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latin typeface="ＭＳ ゴシック" panose="020B0609070205080204" pitchFamily="49" charset="-128"/>
                          <a:ea typeface="ＭＳ ゴシック" panose="020B0609070205080204" pitchFamily="49" charset="-128"/>
                        </a:rPr>
                        <a:t>カーネル</a:t>
                      </a:r>
                      <a:r>
                        <a:rPr kumimoji="1" lang="en-US" altLang="ja-JP" sz="1600" b="0" dirty="0">
                          <a:latin typeface="ＭＳ ゴシック" panose="020B0609070205080204" pitchFamily="49" charset="-128"/>
                          <a:ea typeface="ＭＳ ゴシック" panose="020B0609070205080204" pitchFamily="49" charset="-128"/>
                        </a:rPr>
                        <a:t>(</a:t>
                      </a:r>
                      <a:r>
                        <a:rPr kumimoji="1" lang="en-US" altLang="ja-JP" sz="1600" b="0" dirty="0" err="1">
                          <a:latin typeface="ＭＳ ゴシック" panose="020B0609070205080204" pitchFamily="49" charset="-128"/>
                          <a:ea typeface="ＭＳ ゴシック" panose="020B0609070205080204" pitchFamily="49" charset="-128"/>
                        </a:rPr>
                        <a:t>io_uring</a:t>
                      </a:r>
                      <a:r>
                        <a:rPr kumimoji="1" lang="en-US" altLang="ja-JP" sz="1600" b="0" dirty="0">
                          <a:latin typeface="ＭＳ ゴシック" panose="020B0609070205080204" pitchFamily="49" charset="-128"/>
                          <a:ea typeface="ＭＳ ゴシック" panose="020B0609070205080204" pitchFamily="49" charset="-128"/>
                        </a:rPr>
                        <a:t>)</a:t>
                      </a:r>
                      <a:r>
                        <a:rPr kumimoji="1" lang="ja-JP" altLang="en-US" sz="1600" b="0" dirty="0">
                          <a:latin typeface="ＭＳ ゴシック" panose="020B0609070205080204" pitchFamily="49" charset="-128"/>
                          <a:ea typeface="ＭＳ ゴシック" panose="020B0609070205080204" pitchFamily="49" charset="-128"/>
                        </a:rPr>
                        <a:t>脆弱性、</a:t>
                      </a:r>
                      <a:r>
                        <a:rPr kumimoji="1" lang="en-US" altLang="ja-JP" sz="1600" b="0" dirty="0">
                          <a:latin typeface="ＭＳ ゴシック" panose="020B0609070205080204" pitchFamily="49" charset="-128"/>
                          <a:ea typeface="ＭＳ ゴシック" panose="020B0609070205080204" pitchFamily="49" charset="-128"/>
                        </a:rPr>
                        <a:t>root</a:t>
                      </a:r>
                      <a:r>
                        <a:rPr kumimoji="1" lang="ja-JP" altLang="en-US" sz="1600" b="0" dirty="0">
                          <a:latin typeface="ＭＳ ゴシック" panose="020B0609070205080204" pitchFamily="49" charset="-128"/>
                          <a:ea typeface="ＭＳ ゴシック" panose="020B0609070205080204" pitchFamily="49" charset="-128"/>
                        </a:rPr>
                        <a:t>権限昇格</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15364369"/>
                  </a:ext>
                </a:extLst>
              </a:tr>
              <a:tr h="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a:latin typeface="ＭＳ ゴシック" panose="020B0609070205080204" pitchFamily="49" charset="-128"/>
                          <a:ea typeface="ＭＳ ゴシック" panose="020B0609070205080204" pitchFamily="49" charset="-128"/>
                        </a:rPr>
                        <a:t>CVE-2022-25636</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a:latin typeface="ＭＳ ゴシック" panose="020B0609070205080204" pitchFamily="49" charset="-128"/>
                          <a:ea typeface="ＭＳ ゴシック" panose="020B0609070205080204" pitchFamily="49" charset="-128"/>
                        </a:rPr>
                        <a:t>カーネル</a:t>
                      </a:r>
                      <a:r>
                        <a:rPr kumimoji="1" lang="en-US" altLang="ja-JP" sz="1600" b="0">
                          <a:latin typeface="ＭＳ ゴシック" panose="020B0609070205080204" pitchFamily="49" charset="-128"/>
                          <a:ea typeface="ＭＳ ゴシック" panose="020B0609070205080204" pitchFamily="49" charset="-128"/>
                        </a:rPr>
                        <a:t>(netfilter)</a:t>
                      </a:r>
                      <a:r>
                        <a:rPr kumimoji="1" lang="ja-JP" altLang="en-US" sz="1600" b="0">
                          <a:latin typeface="ＭＳ ゴシック" panose="020B0609070205080204" pitchFamily="49" charset="-128"/>
                          <a:ea typeface="ＭＳ ゴシック" panose="020B0609070205080204" pitchFamily="49" charset="-128"/>
                        </a:rPr>
                        <a:t>脆弱性、</a:t>
                      </a:r>
                      <a:r>
                        <a:rPr kumimoji="1" lang="en-US" altLang="ja-JP" sz="1600" b="0">
                          <a:latin typeface="ＭＳ ゴシック" panose="020B0609070205080204" pitchFamily="49" charset="-128"/>
                          <a:ea typeface="ＭＳ ゴシック" panose="020B0609070205080204" pitchFamily="49" charset="-128"/>
                        </a:rPr>
                        <a:t>root</a:t>
                      </a:r>
                      <a:r>
                        <a:rPr kumimoji="1" lang="ja-JP" altLang="en-US" sz="1600" b="0">
                          <a:latin typeface="ＭＳ ゴシック" panose="020B0609070205080204" pitchFamily="49" charset="-128"/>
                          <a:ea typeface="ＭＳ ゴシック" panose="020B0609070205080204" pitchFamily="49" charset="-128"/>
                        </a:rPr>
                        <a:t>権限昇格</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37284864"/>
                  </a:ext>
                </a:extLst>
              </a:tr>
              <a:tr h="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ＷＥＢ</a:t>
                      </a:r>
                      <a:endParaRPr lang="en-US" altLang="ja-JP" sz="1600" b="0" dirty="0">
                        <a:solidFill>
                          <a:schemeClr val="tx1"/>
                        </a:solidFill>
                        <a:latin typeface="ＭＳ ゴシック" panose="020B0609070205080204" pitchFamily="49" charset="-128"/>
                        <a:ea typeface="ＭＳ ゴシック" panose="020B0609070205080204" pitchFamily="49" charset="-128"/>
                      </a:endParaRPr>
                    </a:p>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サーバー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a:latin typeface="ＭＳ ゴシック" panose="020B0609070205080204" pitchFamily="49" charset="-128"/>
                          <a:ea typeface="ＭＳ ゴシック" panose="020B0609070205080204" pitchFamily="49" charset="-128"/>
                        </a:rPr>
                        <a:t>Oracle WebLogic Server</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a:latin typeface="ＭＳ ゴシック" panose="020B0609070205080204" pitchFamily="49" charset="-128"/>
                          <a:ea typeface="ＭＳ ゴシック" panose="020B0609070205080204" pitchFamily="49" charset="-128"/>
                        </a:rPr>
                        <a:t>14.1.1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a:latin typeface="ＭＳ ゴシック" panose="020B0609070205080204" pitchFamily="49" charset="-128"/>
                          <a:ea typeface="ＭＳ ゴシック" panose="020B0609070205080204" pitchFamily="49" charset="-128"/>
                        </a:rPr>
                        <a:t>CVE-2025-21535</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a:latin typeface="ＭＳ ゴシック" panose="020B0609070205080204" pitchFamily="49" charset="-128"/>
                          <a:ea typeface="ＭＳ ゴシック" panose="020B0609070205080204" pitchFamily="49" charset="-128"/>
                        </a:rPr>
                        <a:t>T3/IIOP</a:t>
                      </a:r>
                      <a:r>
                        <a:rPr kumimoji="1" lang="ja-JP" altLang="en-US" sz="1600" b="0">
                          <a:latin typeface="ＭＳ ゴシック" panose="020B0609070205080204" pitchFamily="49" charset="-128"/>
                          <a:ea typeface="ＭＳ ゴシック" panose="020B0609070205080204" pitchFamily="49" charset="-128"/>
                        </a:rPr>
                        <a:t>脆弱性、リモートコマンド実行</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22248619"/>
                  </a:ext>
                </a:extLst>
              </a:tr>
              <a:tr h="22352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a:latin typeface="ＭＳ ゴシック" panose="020B0609070205080204" pitchFamily="49" charset="-128"/>
                          <a:ea typeface="ＭＳ ゴシック" panose="020B0609070205080204" pitchFamily="49" charset="-128"/>
                        </a:rPr>
                        <a:t>CVE-2023-21931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a:latin typeface="ＭＳ ゴシック" panose="020B0609070205080204" pitchFamily="49" charset="-128"/>
                          <a:ea typeface="ＭＳ ゴシック" panose="020B0609070205080204" pitchFamily="49" charset="-128"/>
                        </a:rPr>
                        <a:t>逆シリアライズ脆弱性、任意コマンド実行</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11603074"/>
                  </a:ext>
                </a:extLst>
              </a:tr>
              <a:tr h="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a:latin typeface="ＭＳ ゴシック" panose="020B0609070205080204" pitchFamily="49" charset="-128"/>
                          <a:ea typeface="ＭＳ ゴシック" panose="020B0609070205080204" pitchFamily="49" charset="-128"/>
                        </a:rPr>
                        <a:t>CVE-2023-21839</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a:latin typeface="ＭＳ ゴシック" panose="020B0609070205080204" pitchFamily="49" charset="-128"/>
                          <a:ea typeface="ＭＳ ゴシック" panose="020B0609070205080204" pitchFamily="49" charset="-128"/>
                        </a:rPr>
                        <a:t>T3/IIOP</a:t>
                      </a:r>
                      <a:r>
                        <a:rPr kumimoji="1" lang="ja-JP" altLang="en-US" sz="1600" b="0">
                          <a:latin typeface="ＭＳ ゴシック" panose="020B0609070205080204" pitchFamily="49" charset="-128"/>
                          <a:ea typeface="ＭＳ ゴシック" panose="020B0609070205080204" pitchFamily="49" charset="-128"/>
                        </a:rPr>
                        <a:t>情報漏洩、リモートコマンド実行</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77573543"/>
                  </a:ext>
                </a:extLst>
              </a:tr>
              <a:tr h="26896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ＤＢ</a:t>
                      </a:r>
                      <a:endParaRPr lang="en-US" altLang="ja-JP" sz="1600" b="0" dirty="0">
                        <a:solidFill>
                          <a:schemeClr val="tx1"/>
                        </a:solidFill>
                        <a:latin typeface="ＭＳ ゴシック" panose="020B0609070205080204" pitchFamily="49" charset="-128"/>
                        <a:ea typeface="ＭＳ ゴシック" panose="020B0609070205080204" pitchFamily="49" charset="-128"/>
                      </a:endParaRPr>
                    </a:p>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サーバー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Oracle Database 19c Standard Edition 2</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a:latin typeface="ＭＳ ゴシック" panose="020B0609070205080204" pitchFamily="49" charset="-128"/>
                          <a:ea typeface="ＭＳ ゴシック" panose="020B0609070205080204" pitchFamily="49" charset="-128"/>
                        </a:rPr>
                        <a:t>19.0.0.0.0</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a:latin typeface="ＭＳ ゴシック" panose="020B0609070205080204" pitchFamily="49" charset="-128"/>
                          <a:ea typeface="ＭＳ ゴシック" panose="020B0609070205080204" pitchFamily="49" charset="-128"/>
                        </a:rPr>
                        <a:t>CVE-2025-21181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a:latin typeface="ＭＳ ゴシック" panose="020B0609070205080204" pitchFamily="49" charset="-128"/>
                          <a:ea typeface="ＭＳ ゴシック" panose="020B0609070205080204" pitchFamily="49" charset="-128"/>
                        </a:rPr>
                        <a:t>TNS</a:t>
                      </a:r>
                      <a:r>
                        <a:rPr kumimoji="1" lang="ja-JP" altLang="en-US" sz="1600" b="0">
                          <a:latin typeface="ＭＳ ゴシック" panose="020B0609070205080204" pitchFamily="49" charset="-128"/>
                          <a:ea typeface="ＭＳ ゴシック" panose="020B0609070205080204" pitchFamily="49" charset="-128"/>
                        </a:rPr>
                        <a:t>脆弱性、リモートコマンド実行</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69634870"/>
                  </a:ext>
                </a:extLst>
              </a:tr>
              <a:tr h="2689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a:latin typeface="ＭＳ ゴシック" panose="020B0609070205080204" pitchFamily="49" charset="-128"/>
                          <a:ea typeface="ＭＳ ゴシック" panose="020B0609070205080204" pitchFamily="49" charset="-128"/>
                        </a:rPr>
                        <a:t>CVE-2024-21120</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a:latin typeface="ＭＳ ゴシック" panose="020B0609070205080204" pitchFamily="49" charset="-128"/>
                          <a:ea typeface="ＭＳ ゴシック" panose="020B0609070205080204" pitchFamily="49" charset="-128"/>
                        </a:rPr>
                        <a:t>XDB HTTP</a:t>
                      </a:r>
                      <a:r>
                        <a:rPr kumimoji="1" lang="ja-JP" altLang="en-US" sz="1600" b="0">
                          <a:latin typeface="ＭＳ ゴシック" panose="020B0609070205080204" pitchFamily="49" charset="-128"/>
                          <a:ea typeface="ＭＳ ゴシック" panose="020B0609070205080204" pitchFamily="49" charset="-128"/>
                        </a:rPr>
                        <a:t>脆弱性、リモートコマンド実行</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29032226"/>
                  </a:ext>
                </a:extLst>
              </a:tr>
              <a:tr h="2689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a:latin typeface="ＭＳ ゴシック" panose="020B0609070205080204" pitchFamily="49" charset="-128"/>
                          <a:ea typeface="ＭＳ ゴシック" panose="020B0609070205080204" pitchFamily="49" charset="-128"/>
                        </a:rPr>
                        <a:t>CVE-2023-22081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JIT</a:t>
                      </a:r>
                      <a:r>
                        <a:rPr kumimoji="1" lang="ja-JP" altLang="en-US" sz="1600" b="0" dirty="0">
                          <a:latin typeface="ＭＳ ゴシック" panose="020B0609070205080204" pitchFamily="49" charset="-128"/>
                          <a:ea typeface="ＭＳ ゴシック" panose="020B0609070205080204" pitchFamily="49" charset="-128"/>
                        </a:rPr>
                        <a:t>コンパイラ脆弱性、リモートコマンド実行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36067541"/>
                  </a:ext>
                </a:extLst>
              </a:tr>
            </a:tbl>
          </a:graphicData>
        </a:graphic>
      </p:graphicFrame>
      <p:sp>
        <p:nvSpPr>
          <p:cNvPr id="4" name="タイトル 1">
            <a:extLst>
              <a:ext uri="{FF2B5EF4-FFF2-40B4-BE49-F238E27FC236}">
                <a16:creationId xmlns:a16="http://schemas.microsoft.com/office/drawing/2014/main" id="{55C398C9-3B72-4D2B-A00E-CABDF4A3DBC5}"/>
              </a:ext>
            </a:extLst>
          </p:cNvPr>
          <p:cNvSpPr txBox="1">
            <a:spLocks/>
          </p:cNvSpPr>
          <p:nvPr/>
        </p:nvSpPr>
        <p:spPr>
          <a:xfrm>
            <a:off x="1908699" y="140059"/>
            <a:ext cx="8673485" cy="42473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脆弱性情報（２／２）</a:t>
            </a:r>
          </a:p>
        </p:txBody>
      </p:sp>
      <p:grpSp>
        <p:nvGrpSpPr>
          <p:cNvPr id="5" name="グループ化 4">
            <a:extLst>
              <a:ext uri="{FF2B5EF4-FFF2-40B4-BE49-F238E27FC236}">
                <a16:creationId xmlns:a16="http://schemas.microsoft.com/office/drawing/2014/main" id="{67E319E7-1667-4CFC-9DB0-8C65BD793B54}"/>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D7E7EC4F-6D95-4AB2-BE49-5A64180F6A1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8" name="正方形/長方形 7">
              <a:extLst>
                <a:ext uri="{FF2B5EF4-FFF2-40B4-BE49-F238E27FC236}">
                  <a16:creationId xmlns:a16="http://schemas.microsoft.com/office/drawing/2014/main" id="{47D47918-3137-4B72-BA62-038C9FD0648E}"/>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Tree>
    <p:extLst>
      <p:ext uri="{BB962C8B-B14F-4D97-AF65-F5344CB8AC3E}">
        <p14:creationId xmlns:p14="http://schemas.microsoft.com/office/powerpoint/2010/main" val="591877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793940-2FB3-449E-8489-E6228E8B77F1}"/>
              </a:ext>
            </a:extLst>
          </p:cNvPr>
          <p:cNvSpPr>
            <a:spLocks noGrp="1"/>
          </p:cNvSpPr>
          <p:nvPr>
            <p:ph type="title" idx="4294967295"/>
          </p:nvPr>
        </p:nvSpPr>
        <p:spPr>
          <a:xfrm>
            <a:off x="1908699" y="140059"/>
            <a:ext cx="8673485" cy="424732"/>
          </a:xfrm>
          <a:prstGeom prst="rect">
            <a:avLst/>
          </a:prstGeom>
        </p:spPr>
        <p:txBody>
          <a:bodyPr wrap="square">
            <a:spAutoFit/>
          </a:bodyPr>
          <a:lstStyle/>
          <a:p>
            <a:pPr algn="ctr"/>
            <a:r>
              <a:rPr kumimoji="1" lang="ja-JP" altLang="en-US" sz="2400" dirty="0">
                <a:latin typeface="ＭＳ ゴシック" panose="020B0609070205080204" pitchFamily="49" charset="-128"/>
                <a:ea typeface="ＭＳ ゴシック" panose="020B0609070205080204" pitchFamily="49" charset="-128"/>
              </a:rPr>
              <a:t>脅威アクターの概要</a:t>
            </a:r>
          </a:p>
        </p:txBody>
      </p:sp>
      <p:grpSp>
        <p:nvGrpSpPr>
          <p:cNvPr id="5" name="グループ化 4">
            <a:extLst>
              <a:ext uri="{FF2B5EF4-FFF2-40B4-BE49-F238E27FC236}">
                <a16:creationId xmlns:a16="http://schemas.microsoft.com/office/drawing/2014/main" id="{0661E2F2-3115-4D3E-A35F-25347E8AE70E}"/>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graphicFrame>
        <p:nvGraphicFramePr>
          <p:cNvPr id="10" name="表 9">
            <a:extLst>
              <a:ext uri="{FF2B5EF4-FFF2-40B4-BE49-F238E27FC236}">
                <a16:creationId xmlns:a16="http://schemas.microsoft.com/office/drawing/2014/main" id="{1945AEBE-9483-43A4-BEE5-95838FE22EF5}"/>
              </a:ext>
            </a:extLst>
          </p:cNvPr>
          <p:cNvGraphicFramePr>
            <a:graphicFrameLocks noGrp="1"/>
          </p:cNvGraphicFramePr>
          <p:nvPr>
            <p:extLst>
              <p:ext uri="{D42A27DB-BD31-4B8C-83A1-F6EECF244321}">
                <p14:modId xmlns:p14="http://schemas.microsoft.com/office/powerpoint/2010/main" val="2843388010"/>
              </p:ext>
            </p:extLst>
          </p:nvPr>
        </p:nvGraphicFramePr>
        <p:xfrm>
          <a:off x="416955" y="1187370"/>
          <a:ext cx="11304000" cy="4572000"/>
        </p:xfrm>
        <a:graphic>
          <a:graphicData uri="http://schemas.openxmlformats.org/drawingml/2006/table">
            <a:tbl>
              <a:tblPr firstRow="1" bandRow="1">
                <a:tableStyleId>{5940675A-B579-460E-94D1-54222C63F5DA}</a:tableStyleId>
              </a:tblPr>
              <a:tblGrid>
                <a:gridCol w="1584000">
                  <a:extLst>
                    <a:ext uri="{9D8B030D-6E8A-4147-A177-3AD203B41FA5}">
                      <a16:colId xmlns:a16="http://schemas.microsoft.com/office/drawing/2014/main" val="1202211207"/>
                    </a:ext>
                  </a:extLst>
                </a:gridCol>
                <a:gridCol w="3240000">
                  <a:extLst>
                    <a:ext uri="{9D8B030D-6E8A-4147-A177-3AD203B41FA5}">
                      <a16:colId xmlns:a16="http://schemas.microsoft.com/office/drawing/2014/main" val="749229460"/>
                    </a:ext>
                  </a:extLst>
                </a:gridCol>
                <a:gridCol w="3240000">
                  <a:extLst>
                    <a:ext uri="{9D8B030D-6E8A-4147-A177-3AD203B41FA5}">
                      <a16:colId xmlns:a16="http://schemas.microsoft.com/office/drawing/2014/main" val="2678885479"/>
                    </a:ext>
                  </a:extLst>
                </a:gridCol>
                <a:gridCol w="324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アクター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APT41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BlackTech</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Salt Typhoon</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別名</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Wicked Panda</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Blass Typhoon</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BARIUM</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Palmerworm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7741610"/>
                  </a:ext>
                </a:extLst>
              </a:tr>
              <a:tr h="828000">
                <a:tc>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母体</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中国政府</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中国語圏</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zh-CN" altLang="en-US" sz="1600" b="0" dirty="0">
                          <a:solidFill>
                            <a:schemeClr val="tx1"/>
                          </a:solidFill>
                          <a:latin typeface="ＭＳ ゴシック" panose="020B0609070205080204" pitchFamily="49" charset="-128"/>
                          <a:ea typeface="ＭＳ ゴシック" panose="020B0609070205080204" pitchFamily="49" charset="-128"/>
                        </a:rPr>
                        <a:t>中国国家支援</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875076"/>
                  </a:ext>
                </a:extLst>
              </a:tr>
              <a:tr h="828000">
                <a:tc>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目的</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サイバースパイ、金銭</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サイバースパイ</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サイバースパイ</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5718810"/>
                  </a:ext>
                </a:extLst>
              </a:tr>
              <a:tr h="828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b="0" dirty="0">
                          <a:solidFill>
                            <a:schemeClr val="tx1"/>
                          </a:solidFill>
                          <a:latin typeface="ＭＳ ゴシック" panose="020B0609070205080204" pitchFamily="49" charset="-128"/>
                          <a:ea typeface="ＭＳ ゴシック" panose="020B0609070205080204" pitchFamily="49" charset="-128"/>
                        </a:rPr>
                        <a:t>対象国</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ja-JP" altLang="en-US" sz="1600" b="0" dirty="0">
                          <a:latin typeface="ＭＳ ゴシック" panose="020B0609070205080204" pitchFamily="49" charset="-128"/>
                          <a:ea typeface="ＭＳ ゴシック" panose="020B0609070205080204" pitchFamily="49" charset="-128"/>
                        </a:rPr>
                        <a:t>世界各国</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zh-CN" altLang="en-US" sz="1600" b="0" dirty="0">
                          <a:latin typeface="ＭＳ ゴシック" panose="020B0609070205080204" pitchFamily="49" charset="-128"/>
                          <a:ea typeface="ＭＳ ゴシック" panose="020B0609070205080204" pitchFamily="49" charset="-128"/>
                        </a:rPr>
                        <a:t>台湾、日本、米国等</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zh-CN" altLang="en-US" sz="1600" b="0" dirty="0">
                          <a:latin typeface="ＭＳ ゴシック" panose="020B0609070205080204" pitchFamily="49" charset="-128"/>
                          <a:ea typeface="ＭＳ ゴシック" panose="020B0609070205080204" pitchFamily="49" charset="-128"/>
                        </a:rPr>
                        <a:t>米国、世界各国</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66949485"/>
                  </a:ext>
                </a:extLst>
              </a:tr>
              <a:tr h="828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b="0" dirty="0">
                          <a:solidFill>
                            <a:schemeClr val="tx1"/>
                          </a:solidFill>
                          <a:latin typeface="ＭＳ ゴシック" panose="020B0609070205080204" pitchFamily="49" charset="-128"/>
                          <a:ea typeface="ＭＳ ゴシック" panose="020B0609070205080204" pitchFamily="49" charset="-128"/>
                        </a:rPr>
                        <a:t>標的</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TW" altLang="en-US" sz="1600" b="0" dirty="0">
                          <a:latin typeface="ＭＳ ゴシック" panose="020B0609070205080204" pitchFamily="49" charset="-128"/>
                          <a:ea typeface="ＭＳ ゴシック" panose="020B0609070205080204" pitchFamily="49" charset="-128"/>
                        </a:rPr>
                        <a:t>医療、通信、技術、金融、教育等</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latin typeface="ＭＳ ゴシック" panose="020B0609070205080204" pitchFamily="49" charset="-128"/>
                          <a:ea typeface="ＭＳ ゴシック" panose="020B0609070205080204" pitchFamily="49" charset="-128"/>
                        </a:rPr>
                        <a:t>メディア、建設、エンジニアリング、電気、金融等</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ja-JP" altLang="en-US" sz="1600" b="0" dirty="0">
                          <a:latin typeface="ＭＳ ゴシック" panose="020B0609070205080204" pitchFamily="49" charset="-128"/>
                          <a:ea typeface="ＭＳ ゴシック" panose="020B0609070205080204" pitchFamily="49" charset="-128"/>
                        </a:rPr>
                        <a:t>通信、防衛、政府、交通、重要インフラ等</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6911671"/>
                  </a:ext>
                </a:extLst>
              </a:tr>
            </a:tbl>
          </a:graphicData>
        </a:graphic>
      </p:graphicFrame>
    </p:spTree>
    <p:extLst>
      <p:ext uri="{BB962C8B-B14F-4D97-AF65-F5344CB8AC3E}">
        <p14:creationId xmlns:p14="http://schemas.microsoft.com/office/powerpoint/2010/main" val="3046680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793940-2FB3-449E-8489-E6228E8B77F1}"/>
              </a:ext>
            </a:extLst>
          </p:cNvPr>
          <p:cNvSpPr>
            <a:spLocks noGrp="1"/>
          </p:cNvSpPr>
          <p:nvPr>
            <p:ph type="title" idx="4294967295"/>
          </p:nvPr>
        </p:nvSpPr>
        <p:spPr>
          <a:xfrm>
            <a:off x="1908699" y="140059"/>
            <a:ext cx="8673485" cy="424732"/>
          </a:xfrm>
          <a:prstGeom prst="rect">
            <a:avLst/>
          </a:prstGeom>
        </p:spPr>
        <p:txBody>
          <a:bodyPr wrap="square">
            <a:spAutoFit/>
          </a:bodyPr>
          <a:lstStyle/>
          <a:p>
            <a:pPr algn="ctr"/>
            <a:r>
              <a:rPr kumimoji="1" lang="ja-JP" altLang="en-US" sz="2400" dirty="0">
                <a:latin typeface="ＭＳ ゴシック" panose="020B0609070205080204" pitchFamily="49" charset="-128"/>
                <a:ea typeface="ＭＳ ゴシック" panose="020B0609070205080204" pitchFamily="49" charset="-128"/>
              </a:rPr>
              <a:t>脅威アクターのテクニック（１／３）</a:t>
            </a:r>
          </a:p>
        </p:txBody>
      </p:sp>
      <p:grpSp>
        <p:nvGrpSpPr>
          <p:cNvPr id="5" name="グループ化 4">
            <a:extLst>
              <a:ext uri="{FF2B5EF4-FFF2-40B4-BE49-F238E27FC236}">
                <a16:creationId xmlns:a16="http://schemas.microsoft.com/office/drawing/2014/main" id="{0661E2F2-3115-4D3E-A35F-25347E8AE70E}"/>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graphicFrame>
        <p:nvGraphicFramePr>
          <p:cNvPr id="10" name="表 9">
            <a:extLst>
              <a:ext uri="{FF2B5EF4-FFF2-40B4-BE49-F238E27FC236}">
                <a16:creationId xmlns:a16="http://schemas.microsoft.com/office/drawing/2014/main" id="{1945AEBE-9483-43A4-BEE5-95838FE22EF5}"/>
              </a:ext>
            </a:extLst>
          </p:cNvPr>
          <p:cNvGraphicFramePr>
            <a:graphicFrameLocks noGrp="1"/>
          </p:cNvGraphicFramePr>
          <p:nvPr>
            <p:extLst>
              <p:ext uri="{D42A27DB-BD31-4B8C-83A1-F6EECF244321}">
                <p14:modId xmlns:p14="http://schemas.microsoft.com/office/powerpoint/2010/main" val="3387949552"/>
              </p:ext>
            </p:extLst>
          </p:nvPr>
        </p:nvGraphicFramePr>
        <p:xfrm>
          <a:off x="416955" y="1187370"/>
          <a:ext cx="11304000" cy="5156400"/>
        </p:xfrm>
        <a:graphic>
          <a:graphicData uri="http://schemas.openxmlformats.org/drawingml/2006/table">
            <a:tbl>
              <a:tblPr firstRow="1" bandRow="1">
                <a:tableStyleId>{5940675A-B579-460E-94D1-54222C63F5DA}</a:tableStyleId>
              </a:tblPr>
              <a:tblGrid>
                <a:gridCol w="1584000">
                  <a:extLst>
                    <a:ext uri="{9D8B030D-6E8A-4147-A177-3AD203B41FA5}">
                      <a16:colId xmlns:a16="http://schemas.microsoft.com/office/drawing/2014/main" val="1202211207"/>
                    </a:ext>
                  </a:extLst>
                </a:gridCol>
                <a:gridCol w="3240000">
                  <a:extLst>
                    <a:ext uri="{9D8B030D-6E8A-4147-A177-3AD203B41FA5}">
                      <a16:colId xmlns:a16="http://schemas.microsoft.com/office/drawing/2014/main" val="749229460"/>
                    </a:ext>
                  </a:extLst>
                </a:gridCol>
                <a:gridCol w="3240000">
                  <a:extLst>
                    <a:ext uri="{9D8B030D-6E8A-4147-A177-3AD203B41FA5}">
                      <a16:colId xmlns:a16="http://schemas.microsoft.com/office/drawing/2014/main" val="2678885479"/>
                    </a:ext>
                  </a:extLst>
                </a:gridCol>
                <a:gridCol w="324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アクター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APT41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BlackTech</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Salt Typhoon</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Reconnaissance</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T1595.002, T1595.003,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T1596.005, T1593.002, T1594</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T1590.004</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7741610"/>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Initial Access</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T1190</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T1133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highlight>
                            <a:srgbClr val="FFFF00"/>
                          </a:highlight>
                          <a:latin typeface="ＭＳ ゴシック" panose="020B0609070205080204" pitchFamily="49" charset="-128"/>
                          <a:ea typeface="ＭＳ ゴシック" panose="020B0609070205080204" pitchFamily="49" charset="-128"/>
                        </a:rPr>
                        <a:t>T1566.001</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T1195.002</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T1078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T1190</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T1190</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8750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Execution</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T1059.007, T1059.001, T1059.004, T1059.003, </a:t>
                      </a: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T1203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T1053.005, T1569.002, T1047</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T1203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T1106,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T1204.002, T1204.001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5718810"/>
                  </a:ext>
                </a:extLst>
              </a:tr>
              <a:tr h="6400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600" b="0" dirty="0">
                          <a:solidFill>
                            <a:schemeClr val="tx1"/>
                          </a:solidFill>
                          <a:latin typeface="ＭＳ ゴシック" panose="020B0609070205080204" pitchFamily="49" charset="-128"/>
                          <a:ea typeface="ＭＳ ゴシック" panose="020B0609070205080204" pitchFamily="49" charset="-128"/>
                        </a:rPr>
                        <a:t>Persistence</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latin typeface="ＭＳ ゴシック" panose="020B0609070205080204" pitchFamily="49" charset="-128"/>
                          <a:ea typeface="ＭＳ ゴシック" panose="020B0609070205080204" pitchFamily="49" charset="-128"/>
                        </a:rPr>
                        <a:t>T1098.007, T1197, </a:t>
                      </a:r>
                      <a:r>
                        <a:rPr kumimoji="1" lang="en-US" altLang="ja-JP" sz="1600" b="0" dirty="0">
                          <a:highlight>
                            <a:srgbClr val="FFFF00"/>
                          </a:highlight>
                          <a:latin typeface="ＭＳ ゴシック" panose="020B0609070205080204" pitchFamily="49" charset="-128"/>
                          <a:ea typeface="ＭＳ ゴシック" panose="020B0609070205080204" pitchFamily="49" charset="-128"/>
                        </a:rPr>
                        <a:t>T1547.001</a:t>
                      </a:r>
                      <a:r>
                        <a:rPr kumimoji="1" lang="en-US" altLang="ja-JP" sz="1600" b="0" dirty="0">
                          <a:latin typeface="ＭＳ ゴシック" panose="020B0609070205080204" pitchFamily="49" charset="-128"/>
                          <a:ea typeface="ＭＳ ゴシック" panose="020B0609070205080204" pitchFamily="49" charset="-128"/>
                        </a:rPr>
                        <a:t>, T1037, T1036.001, T1543.003, </a:t>
                      </a:r>
                      <a:r>
                        <a:rPr kumimoji="1" lang="en-US" altLang="ja-JP" sz="1600" b="0" strike="sngStrike" dirty="0">
                          <a:latin typeface="ＭＳ ゴシック" panose="020B0609070205080204" pitchFamily="49" charset="-128"/>
                          <a:ea typeface="ＭＳ ゴシック" panose="020B0609070205080204" pitchFamily="49" charset="-128"/>
                        </a:rPr>
                        <a:t>T1546.008</a:t>
                      </a:r>
                      <a:r>
                        <a:rPr kumimoji="1" lang="en-US" altLang="ja-JP" sz="1600" b="0" dirty="0">
                          <a:latin typeface="ＭＳ ゴシック" panose="020B0609070205080204" pitchFamily="49" charset="-128"/>
                          <a:ea typeface="ＭＳ ゴシック" panose="020B0609070205080204" pitchFamily="49" charset="-128"/>
                        </a:rPr>
                        <a:t>, </a:t>
                      </a:r>
                      <a:r>
                        <a:rPr kumimoji="1" lang="en-US" altLang="ja-JP" sz="1600" b="0" strike="sngStrike" dirty="0">
                          <a:latin typeface="ＭＳ ゴシック" panose="020B0609070205080204" pitchFamily="49" charset="-128"/>
                          <a:ea typeface="ＭＳ ゴシック" panose="020B0609070205080204" pitchFamily="49" charset="-128"/>
                        </a:rPr>
                        <a:t>T1133</a:t>
                      </a:r>
                      <a:r>
                        <a:rPr kumimoji="1" lang="en-US" altLang="ja-JP" sz="1600" b="0" dirty="0">
                          <a:latin typeface="ＭＳ ゴシック" panose="020B0609070205080204" pitchFamily="49" charset="-128"/>
                          <a:ea typeface="ＭＳ ゴシック" panose="020B0609070205080204" pitchFamily="49" charset="-128"/>
                        </a:rPr>
                        <a:t>, T1574.001, T1574.006, T1112, T1542.003, T1053.005, T1505.003, T1078</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highlight>
                            <a:srgbClr val="FFFF00"/>
                          </a:highlight>
                          <a:latin typeface="ＭＳ ゴシック" panose="020B0609070205080204" pitchFamily="49" charset="-128"/>
                          <a:ea typeface="ＭＳ ゴシック" panose="020B0609070205080204" pitchFamily="49" charset="-128"/>
                        </a:rPr>
                        <a:t>T1547.001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zh-CN" sz="1600" b="0" dirty="0">
                          <a:latin typeface="ＭＳ ゴシック" panose="020B0609070205080204" pitchFamily="49" charset="-128"/>
                          <a:ea typeface="ＭＳ ゴシック" panose="020B0609070205080204" pitchFamily="49" charset="-128"/>
                        </a:rPr>
                        <a:t>T1098.004, T1136</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66949485"/>
                  </a:ext>
                </a:extLst>
              </a:tr>
              <a:tr h="6400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600" b="0" dirty="0">
                          <a:solidFill>
                            <a:schemeClr val="tx1"/>
                          </a:solidFill>
                          <a:latin typeface="ＭＳ ゴシック" panose="020B0609070205080204" pitchFamily="49" charset="-128"/>
                          <a:ea typeface="ＭＳ ゴシック" panose="020B0609070205080204" pitchFamily="49" charset="-128"/>
                        </a:rPr>
                        <a:t>Privilege Escalation</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600" b="0" dirty="0">
                          <a:latin typeface="ＭＳ ゴシック" panose="020B0609070205080204" pitchFamily="49" charset="-128"/>
                          <a:ea typeface="ＭＳ ゴシック" panose="020B0609070205080204" pitchFamily="49" charset="-128"/>
                        </a:rPr>
                        <a:t>T1134, T1098.007, </a:t>
                      </a:r>
                      <a:r>
                        <a:rPr kumimoji="1" lang="en-US" altLang="zh-TW" sz="1600" b="0" dirty="0">
                          <a:highlight>
                            <a:srgbClr val="FFFF00"/>
                          </a:highlight>
                          <a:latin typeface="ＭＳ ゴシック" panose="020B0609070205080204" pitchFamily="49" charset="-128"/>
                          <a:ea typeface="ＭＳ ゴシック" panose="020B0609070205080204" pitchFamily="49" charset="-128"/>
                        </a:rPr>
                        <a:t>T1547.001</a:t>
                      </a:r>
                      <a:r>
                        <a:rPr kumimoji="1" lang="en-US" altLang="zh-TW" sz="1600" b="0" dirty="0">
                          <a:latin typeface="ＭＳ ゴシック" panose="020B0609070205080204" pitchFamily="49" charset="-128"/>
                          <a:ea typeface="ＭＳ ゴシック" panose="020B0609070205080204" pitchFamily="49" charset="-128"/>
                        </a:rPr>
                        <a:t>, T1037, T1543.003, T1484.001, </a:t>
                      </a:r>
                      <a:r>
                        <a:rPr kumimoji="1" lang="en-US" altLang="zh-TW" sz="1600" b="0" strike="sngStrike" dirty="0">
                          <a:latin typeface="ＭＳ ゴシック" panose="020B0609070205080204" pitchFamily="49" charset="-128"/>
                          <a:ea typeface="ＭＳ ゴシック" panose="020B0609070205080204" pitchFamily="49" charset="-128"/>
                        </a:rPr>
                        <a:t>T1546.008</a:t>
                      </a:r>
                      <a:r>
                        <a:rPr kumimoji="1" lang="en-US" altLang="zh-TW" sz="1600" b="0" dirty="0">
                          <a:latin typeface="ＭＳ ゴシック" panose="020B0609070205080204" pitchFamily="49" charset="-128"/>
                          <a:ea typeface="ＭＳ ゴシック" panose="020B0609070205080204" pitchFamily="49" charset="-128"/>
                        </a:rPr>
                        <a:t>, T1574, T1574.001, T1574.006, T1055, T1053.005, T1078</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600" b="0" dirty="0">
                          <a:highlight>
                            <a:srgbClr val="FFFF00"/>
                          </a:highlight>
                          <a:latin typeface="ＭＳ ゴシック" panose="020B0609070205080204" pitchFamily="49" charset="-128"/>
                          <a:ea typeface="ＭＳ ゴシック" panose="020B0609070205080204" pitchFamily="49" charset="-128"/>
                        </a:rPr>
                        <a:t>T1547.001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latin typeface="ＭＳ ゴシック" panose="020B0609070205080204" pitchFamily="49" charset="-128"/>
                          <a:ea typeface="ＭＳ ゴシック" panose="020B0609070205080204" pitchFamily="49" charset="-128"/>
                        </a:rPr>
                        <a:t>T1098.004</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6911671"/>
                  </a:ext>
                </a:extLst>
              </a:tr>
            </a:tbl>
          </a:graphicData>
        </a:graphic>
      </p:graphicFrame>
      <p:sp>
        <p:nvSpPr>
          <p:cNvPr id="3" name="テキスト ボックス 2">
            <a:extLst>
              <a:ext uri="{FF2B5EF4-FFF2-40B4-BE49-F238E27FC236}">
                <a16:creationId xmlns:a16="http://schemas.microsoft.com/office/drawing/2014/main" id="{CCBD29C2-C69C-47C7-9514-6DABC46DA948}"/>
              </a:ext>
            </a:extLst>
          </p:cNvPr>
          <p:cNvSpPr txBox="1"/>
          <p:nvPr/>
        </p:nvSpPr>
        <p:spPr>
          <a:xfrm>
            <a:off x="1464426" y="6468729"/>
            <a:ext cx="10341293" cy="369332"/>
          </a:xfrm>
          <a:prstGeom prst="rect">
            <a:avLst/>
          </a:prstGeom>
          <a:noFill/>
        </p:spPr>
        <p:txBody>
          <a:bodyPr wrap="none" rtlCol="0">
            <a:spAutoFit/>
          </a:bodyPr>
          <a:lstStyle/>
          <a:p>
            <a:r>
              <a:rPr kumimoji="1" lang="ja-JP" altLang="en-US" dirty="0">
                <a:latin typeface="ＭＳ ゴシック" panose="020B0609070205080204" pitchFamily="49" charset="-128"/>
                <a:ea typeface="ＭＳ ゴシック" panose="020B0609070205080204" pitchFamily="49" charset="-128"/>
              </a:rPr>
              <a:t>凡例　</a:t>
            </a:r>
            <a:r>
              <a:rPr kumimoji="1" lang="ja-JP" altLang="en-US" dirty="0">
                <a:highlight>
                  <a:srgbClr val="FFFF00"/>
                </a:highlight>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：複数のアクターに共通のテクニック　</a:t>
            </a:r>
            <a:r>
              <a:rPr kumimoji="1" lang="ja-JP" altLang="en-US" strike="sngStrike" dirty="0">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：今回の環境では適用できないテクニック</a:t>
            </a:r>
          </a:p>
        </p:txBody>
      </p:sp>
    </p:spTree>
    <p:extLst>
      <p:ext uri="{BB962C8B-B14F-4D97-AF65-F5344CB8AC3E}">
        <p14:creationId xmlns:p14="http://schemas.microsoft.com/office/powerpoint/2010/main" val="77553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793940-2FB3-449E-8489-E6228E8B77F1}"/>
              </a:ext>
            </a:extLst>
          </p:cNvPr>
          <p:cNvSpPr>
            <a:spLocks noGrp="1"/>
          </p:cNvSpPr>
          <p:nvPr>
            <p:ph type="title" idx="4294967295"/>
          </p:nvPr>
        </p:nvSpPr>
        <p:spPr>
          <a:xfrm>
            <a:off x="1908699" y="140059"/>
            <a:ext cx="8673485" cy="424732"/>
          </a:xfrm>
          <a:prstGeom prst="rect">
            <a:avLst/>
          </a:prstGeom>
        </p:spPr>
        <p:txBody>
          <a:bodyPr wrap="square">
            <a:spAutoFit/>
          </a:bodyPr>
          <a:lstStyle/>
          <a:p>
            <a:pPr algn="ctr"/>
            <a:r>
              <a:rPr kumimoji="1" lang="ja-JP" altLang="en-US" sz="2400" dirty="0">
                <a:latin typeface="ＭＳ ゴシック" panose="020B0609070205080204" pitchFamily="49" charset="-128"/>
                <a:ea typeface="ＭＳ ゴシック" panose="020B0609070205080204" pitchFamily="49" charset="-128"/>
              </a:rPr>
              <a:t>脅威アクターのテクニック（２／３）</a:t>
            </a:r>
          </a:p>
        </p:txBody>
      </p:sp>
      <p:grpSp>
        <p:nvGrpSpPr>
          <p:cNvPr id="5" name="グループ化 4">
            <a:extLst>
              <a:ext uri="{FF2B5EF4-FFF2-40B4-BE49-F238E27FC236}">
                <a16:creationId xmlns:a16="http://schemas.microsoft.com/office/drawing/2014/main" id="{0661E2F2-3115-4D3E-A35F-25347E8AE70E}"/>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graphicFrame>
        <p:nvGraphicFramePr>
          <p:cNvPr id="10" name="表 9">
            <a:extLst>
              <a:ext uri="{FF2B5EF4-FFF2-40B4-BE49-F238E27FC236}">
                <a16:creationId xmlns:a16="http://schemas.microsoft.com/office/drawing/2014/main" id="{1945AEBE-9483-43A4-BEE5-95838FE22EF5}"/>
              </a:ext>
            </a:extLst>
          </p:cNvPr>
          <p:cNvGraphicFramePr>
            <a:graphicFrameLocks noGrp="1"/>
          </p:cNvGraphicFramePr>
          <p:nvPr>
            <p:extLst>
              <p:ext uri="{D42A27DB-BD31-4B8C-83A1-F6EECF244321}">
                <p14:modId xmlns:p14="http://schemas.microsoft.com/office/powerpoint/2010/main" val="467510753"/>
              </p:ext>
            </p:extLst>
          </p:nvPr>
        </p:nvGraphicFramePr>
        <p:xfrm>
          <a:off x="416955" y="1187370"/>
          <a:ext cx="11304000" cy="4851600"/>
        </p:xfrm>
        <a:graphic>
          <a:graphicData uri="http://schemas.openxmlformats.org/drawingml/2006/table">
            <a:tbl>
              <a:tblPr firstRow="1" bandRow="1">
                <a:tableStyleId>{5940675A-B579-460E-94D1-54222C63F5DA}</a:tableStyleId>
              </a:tblPr>
              <a:tblGrid>
                <a:gridCol w="1584000">
                  <a:extLst>
                    <a:ext uri="{9D8B030D-6E8A-4147-A177-3AD203B41FA5}">
                      <a16:colId xmlns:a16="http://schemas.microsoft.com/office/drawing/2014/main" val="1202211207"/>
                    </a:ext>
                  </a:extLst>
                </a:gridCol>
                <a:gridCol w="3240000">
                  <a:extLst>
                    <a:ext uri="{9D8B030D-6E8A-4147-A177-3AD203B41FA5}">
                      <a16:colId xmlns:a16="http://schemas.microsoft.com/office/drawing/2014/main" val="749229460"/>
                    </a:ext>
                  </a:extLst>
                </a:gridCol>
                <a:gridCol w="3240000">
                  <a:extLst>
                    <a:ext uri="{9D8B030D-6E8A-4147-A177-3AD203B41FA5}">
                      <a16:colId xmlns:a16="http://schemas.microsoft.com/office/drawing/2014/main" val="2678885479"/>
                    </a:ext>
                  </a:extLst>
                </a:gridCol>
                <a:gridCol w="324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アクター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APT41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BlackTech</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Salt Typhoon</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Defense Evasion</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T1134, T1197, T1140, T1484.001, T1480.001, T1574, </a:t>
                      </a: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T1574.001</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T1574.006, T1562.006,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T1656</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T1070.003, T1070.001, T1070.004, T1036.004, T1036.005, T1112, T1599, T1027, T1027.013, T1027.002, T1542.003, T1055, T1014, T1553.002, T1218.001, T1218.011,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T1550.002</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T1078</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T1574.001</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T1036.002</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T1562.004, T1070.002</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7741610"/>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Credential Access</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T1110, T1555, T1555.003, T1056.001, T1003.001, T1003.003, T1003.002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T1110.002, T1040</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8750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Discovery</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T1087.002, T1087.001,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T1083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T1680</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T1046</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T1135, T1069, T1012,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T1018</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T1082, T1016, T1049, T1033</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T1046</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T1040</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5718810"/>
                  </a:ext>
                </a:extLst>
              </a:tr>
            </a:tbl>
          </a:graphicData>
        </a:graphic>
      </p:graphicFrame>
      <p:sp>
        <p:nvSpPr>
          <p:cNvPr id="9" name="テキスト ボックス 8">
            <a:extLst>
              <a:ext uri="{FF2B5EF4-FFF2-40B4-BE49-F238E27FC236}">
                <a16:creationId xmlns:a16="http://schemas.microsoft.com/office/drawing/2014/main" id="{B0AE730E-5017-43BC-802D-DBEF87B15D79}"/>
              </a:ext>
            </a:extLst>
          </p:cNvPr>
          <p:cNvSpPr txBox="1"/>
          <p:nvPr/>
        </p:nvSpPr>
        <p:spPr>
          <a:xfrm>
            <a:off x="1464426" y="6468729"/>
            <a:ext cx="10341293" cy="369332"/>
          </a:xfrm>
          <a:prstGeom prst="rect">
            <a:avLst/>
          </a:prstGeom>
          <a:noFill/>
        </p:spPr>
        <p:txBody>
          <a:bodyPr wrap="none" rtlCol="0">
            <a:spAutoFit/>
          </a:bodyPr>
          <a:lstStyle/>
          <a:p>
            <a:r>
              <a:rPr kumimoji="1" lang="ja-JP" altLang="en-US" dirty="0">
                <a:latin typeface="ＭＳ ゴシック" panose="020B0609070205080204" pitchFamily="49" charset="-128"/>
                <a:ea typeface="ＭＳ ゴシック" panose="020B0609070205080204" pitchFamily="49" charset="-128"/>
              </a:rPr>
              <a:t>凡例　</a:t>
            </a:r>
            <a:r>
              <a:rPr kumimoji="1" lang="ja-JP" altLang="en-US" dirty="0">
                <a:highlight>
                  <a:srgbClr val="FFFF00"/>
                </a:highlight>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：複数のアクターに共通のテクニック　</a:t>
            </a:r>
            <a:r>
              <a:rPr kumimoji="1" lang="ja-JP" altLang="en-US" strike="sngStrike" dirty="0">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：今回の環境では適用できないテクニック</a:t>
            </a:r>
          </a:p>
        </p:txBody>
      </p:sp>
    </p:spTree>
    <p:extLst>
      <p:ext uri="{BB962C8B-B14F-4D97-AF65-F5344CB8AC3E}">
        <p14:creationId xmlns:p14="http://schemas.microsoft.com/office/powerpoint/2010/main" val="1532099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793940-2FB3-449E-8489-E6228E8B77F1}"/>
              </a:ext>
            </a:extLst>
          </p:cNvPr>
          <p:cNvSpPr>
            <a:spLocks noGrp="1"/>
          </p:cNvSpPr>
          <p:nvPr>
            <p:ph type="title" idx="4294967295"/>
          </p:nvPr>
        </p:nvSpPr>
        <p:spPr>
          <a:xfrm>
            <a:off x="1908699" y="140059"/>
            <a:ext cx="8673485" cy="424732"/>
          </a:xfrm>
          <a:prstGeom prst="rect">
            <a:avLst/>
          </a:prstGeom>
        </p:spPr>
        <p:txBody>
          <a:bodyPr wrap="square">
            <a:spAutoFit/>
          </a:bodyPr>
          <a:lstStyle/>
          <a:p>
            <a:pPr algn="ctr"/>
            <a:r>
              <a:rPr kumimoji="1" lang="ja-JP" altLang="en-US" sz="2400" dirty="0">
                <a:latin typeface="ＭＳ ゴシック" panose="020B0609070205080204" pitchFamily="49" charset="-128"/>
                <a:ea typeface="ＭＳ ゴシック" panose="020B0609070205080204" pitchFamily="49" charset="-128"/>
              </a:rPr>
              <a:t>脅威アクターのテクニック（３／３）</a:t>
            </a:r>
          </a:p>
        </p:txBody>
      </p:sp>
      <p:grpSp>
        <p:nvGrpSpPr>
          <p:cNvPr id="5" name="グループ化 4">
            <a:extLst>
              <a:ext uri="{FF2B5EF4-FFF2-40B4-BE49-F238E27FC236}">
                <a16:creationId xmlns:a16="http://schemas.microsoft.com/office/drawing/2014/main" id="{0661E2F2-3115-4D3E-A35F-25347E8AE70E}"/>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graphicFrame>
        <p:nvGraphicFramePr>
          <p:cNvPr id="10" name="表 9">
            <a:extLst>
              <a:ext uri="{FF2B5EF4-FFF2-40B4-BE49-F238E27FC236}">
                <a16:creationId xmlns:a16="http://schemas.microsoft.com/office/drawing/2014/main" id="{1945AEBE-9483-43A4-BEE5-95838FE22EF5}"/>
              </a:ext>
            </a:extLst>
          </p:cNvPr>
          <p:cNvGraphicFramePr>
            <a:graphicFrameLocks noGrp="1"/>
          </p:cNvGraphicFramePr>
          <p:nvPr>
            <p:extLst>
              <p:ext uri="{D42A27DB-BD31-4B8C-83A1-F6EECF244321}">
                <p14:modId xmlns:p14="http://schemas.microsoft.com/office/powerpoint/2010/main" val="3056522660"/>
              </p:ext>
            </p:extLst>
          </p:nvPr>
        </p:nvGraphicFramePr>
        <p:xfrm>
          <a:off x="416955" y="1187370"/>
          <a:ext cx="11304000" cy="4485840"/>
        </p:xfrm>
        <a:graphic>
          <a:graphicData uri="http://schemas.openxmlformats.org/drawingml/2006/table">
            <a:tbl>
              <a:tblPr firstRow="1" bandRow="1">
                <a:tableStyleId>{5940675A-B579-460E-94D1-54222C63F5DA}</a:tableStyleId>
              </a:tblPr>
              <a:tblGrid>
                <a:gridCol w="1584000">
                  <a:extLst>
                    <a:ext uri="{9D8B030D-6E8A-4147-A177-3AD203B41FA5}">
                      <a16:colId xmlns:a16="http://schemas.microsoft.com/office/drawing/2014/main" val="1202211207"/>
                    </a:ext>
                  </a:extLst>
                </a:gridCol>
                <a:gridCol w="3240000">
                  <a:extLst>
                    <a:ext uri="{9D8B030D-6E8A-4147-A177-3AD203B41FA5}">
                      <a16:colId xmlns:a16="http://schemas.microsoft.com/office/drawing/2014/main" val="749229460"/>
                    </a:ext>
                  </a:extLst>
                </a:gridCol>
                <a:gridCol w="3240000">
                  <a:extLst>
                    <a:ext uri="{9D8B030D-6E8A-4147-A177-3AD203B41FA5}">
                      <a16:colId xmlns:a16="http://schemas.microsoft.com/office/drawing/2014/main" val="2678885479"/>
                    </a:ext>
                  </a:extLst>
                </a:gridCol>
                <a:gridCol w="324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アクター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APT41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BlackTech</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Salt Typhoon</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Lateral Movement</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T1570</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T1021.001, T1021.002, T1550.002</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T1021.004</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T1021.004</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7741610"/>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Collection</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T1560.003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T1560.001, T1119,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T1213.003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T1213.006, T1005, T1074.001, T1056.001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T1602.002</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8750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Command and Control</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T1071.004, T1071.002, T1071.001,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T1001.003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T1568.002</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T1573.002,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T1008</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T1105, T1104, T1090, T1102,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T1102.001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T1572</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5718810"/>
                  </a:ext>
                </a:extLst>
              </a:tr>
              <a:tr h="6400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600" b="0" dirty="0">
                          <a:solidFill>
                            <a:schemeClr val="tx1"/>
                          </a:solidFill>
                          <a:latin typeface="ＭＳ ゴシック" panose="020B0609070205080204" pitchFamily="49" charset="-128"/>
                          <a:ea typeface="ＭＳ ゴシック" panose="020B0609070205080204" pitchFamily="49" charset="-128"/>
                        </a:rPr>
                        <a:t>Exfiltration</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T1030, </a:t>
                      </a:r>
                      <a:r>
                        <a:rPr kumimoji="1" lang="en-US" altLang="ja-JP" sz="1600" b="0" dirty="0">
                          <a:highlight>
                            <a:srgbClr val="FFFF00"/>
                          </a:highlight>
                          <a:latin typeface="ＭＳ ゴシック" panose="020B0609070205080204" pitchFamily="49" charset="-128"/>
                          <a:ea typeface="ＭＳ ゴシック" panose="020B0609070205080204" pitchFamily="49" charset="-128"/>
                        </a:rPr>
                        <a:t>T1048.003</a:t>
                      </a:r>
                      <a:r>
                        <a:rPr kumimoji="1" lang="en-US" altLang="ja-JP" sz="1600" b="0" dirty="0">
                          <a:latin typeface="ＭＳ ゴシック" panose="020B0609070205080204" pitchFamily="49" charset="-128"/>
                          <a:ea typeface="ＭＳ ゴシック" panose="020B0609070205080204" pitchFamily="49" charset="-128"/>
                        </a:rPr>
                        <a:t>, T1041, T1567, T1567.002</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highlight>
                            <a:srgbClr val="FFFF00"/>
                          </a:highlight>
                          <a:latin typeface="ＭＳ ゴシック" panose="020B0609070205080204" pitchFamily="49" charset="-128"/>
                          <a:ea typeface="ＭＳ ゴシック" panose="020B0609070205080204" pitchFamily="49" charset="-128"/>
                        </a:rPr>
                        <a:t>T1048.003</a:t>
                      </a:r>
                      <a:endParaRPr kumimoji="1" lang="ja-JP" altLang="en-US" sz="1600" b="0" dirty="0">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66949485"/>
                  </a:ext>
                </a:extLst>
              </a:tr>
              <a:tr h="6400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600" b="0" dirty="0">
                          <a:solidFill>
                            <a:schemeClr val="tx1"/>
                          </a:solidFill>
                          <a:latin typeface="ＭＳ ゴシック" panose="020B0609070205080204" pitchFamily="49" charset="-128"/>
                          <a:ea typeface="ＭＳ ゴシック" panose="020B0609070205080204" pitchFamily="49" charset="-128"/>
                        </a:rPr>
                        <a:t>Impact</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T1486, </a:t>
                      </a:r>
                      <a:r>
                        <a:rPr kumimoji="1" lang="en-US" altLang="ja-JP" sz="1600" b="0" strike="sngStrike" dirty="0">
                          <a:latin typeface="ＭＳ ゴシック" panose="020B0609070205080204" pitchFamily="49" charset="-128"/>
                          <a:ea typeface="ＭＳ ゴシック" panose="020B0609070205080204" pitchFamily="49" charset="-128"/>
                        </a:rPr>
                        <a:t>T1496.001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6911671"/>
                  </a:ext>
                </a:extLst>
              </a:tr>
            </a:tbl>
          </a:graphicData>
        </a:graphic>
      </p:graphicFrame>
      <p:sp>
        <p:nvSpPr>
          <p:cNvPr id="9" name="テキスト ボックス 8">
            <a:extLst>
              <a:ext uri="{FF2B5EF4-FFF2-40B4-BE49-F238E27FC236}">
                <a16:creationId xmlns:a16="http://schemas.microsoft.com/office/drawing/2014/main" id="{895C6DB2-0036-48F5-9547-D7420E4C3805}"/>
              </a:ext>
            </a:extLst>
          </p:cNvPr>
          <p:cNvSpPr txBox="1"/>
          <p:nvPr/>
        </p:nvSpPr>
        <p:spPr>
          <a:xfrm>
            <a:off x="1464426" y="6468729"/>
            <a:ext cx="10341293" cy="369332"/>
          </a:xfrm>
          <a:prstGeom prst="rect">
            <a:avLst/>
          </a:prstGeom>
          <a:noFill/>
        </p:spPr>
        <p:txBody>
          <a:bodyPr wrap="none" rtlCol="0">
            <a:spAutoFit/>
          </a:bodyPr>
          <a:lstStyle/>
          <a:p>
            <a:r>
              <a:rPr kumimoji="1" lang="ja-JP" altLang="en-US" dirty="0">
                <a:latin typeface="ＭＳ ゴシック" panose="020B0609070205080204" pitchFamily="49" charset="-128"/>
                <a:ea typeface="ＭＳ ゴシック" panose="020B0609070205080204" pitchFamily="49" charset="-128"/>
              </a:rPr>
              <a:t>凡例　</a:t>
            </a:r>
            <a:r>
              <a:rPr kumimoji="1" lang="ja-JP" altLang="en-US" dirty="0">
                <a:highlight>
                  <a:srgbClr val="FFFF00"/>
                </a:highlight>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：複数のアクターに共通のテクニック　</a:t>
            </a:r>
            <a:r>
              <a:rPr kumimoji="1" lang="ja-JP" altLang="en-US" strike="sngStrike" dirty="0">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：今回の環境では適用できないテクニック</a:t>
            </a:r>
          </a:p>
        </p:txBody>
      </p:sp>
    </p:spTree>
    <p:extLst>
      <p:ext uri="{BB962C8B-B14F-4D97-AF65-F5344CB8AC3E}">
        <p14:creationId xmlns:p14="http://schemas.microsoft.com/office/powerpoint/2010/main" val="3901034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3A0416-C16F-4721-97C6-A3B930D27494}"/>
              </a:ext>
            </a:extLst>
          </p:cNvPr>
          <p:cNvSpPr txBox="1">
            <a:spLocks/>
          </p:cNvSpPr>
          <p:nvPr/>
        </p:nvSpPr>
        <p:spPr>
          <a:xfrm>
            <a:off x="1908699" y="138873"/>
            <a:ext cx="8673485" cy="427105"/>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　前提条件</a:t>
            </a:r>
          </a:p>
        </p:txBody>
      </p:sp>
      <p:sp>
        <p:nvSpPr>
          <p:cNvPr id="5" name="テキスト ボックス 4">
            <a:extLst>
              <a:ext uri="{FF2B5EF4-FFF2-40B4-BE49-F238E27FC236}">
                <a16:creationId xmlns:a16="http://schemas.microsoft.com/office/drawing/2014/main" id="{06E88D14-0251-40C3-A813-6B2C0B5D5A97}"/>
              </a:ext>
            </a:extLst>
          </p:cNvPr>
          <p:cNvSpPr txBox="1"/>
          <p:nvPr/>
        </p:nvSpPr>
        <p:spPr>
          <a:xfrm>
            <a:off x="1387018" y="1475715"/>
            <a:ext cx="9417963" cy="3785652"/>
          </a:xfrm>
          <a:prstGeom prst="rect">
            <a:avLst/>
          </a:prstGeom>
          <a:noFill/>
        </p:spPr>
        <p:txBody>
          <a:bodyPr wrap="square" rtlCol="0">
            <a:spAutoFit/>
          </a:bodyPr>
          <a:lstStyle/>
          <a:p>
            <a:r>
              <a:rPr kumimoji="1" lang="ja-JP" altLang="en-US" sz="2400" dirty="0">
                <a:latin typeface="ＭＳ ゴシック" panose="020B0609070205080204" pitchFamily="49" charset="-128"/>
                <a:ea typeface="ＭＳ ゴシック" panose="020B0609070205080204" pitchFamily="49" charset="-128"/>
              </a:rPr>
              <a:t>１　攻撃者は、ＦＡＣＥネットワークに侵入済みである。</a:t>
            </a:r>
            <a:endParaRPr kumimoji="1" lang="en-US" altLang="ja-JP" sz="2400" dirty="0">
              <a:latin typeface="ＭＳ ゴシック" panose="020B0609070205080204" pitchFamily="49" charset="-128"/>
              <a:ea typeface="ＭＳ ゴシック" panose="020B0609070205080204" pitchFamily="49" charset="-128"/>
            </a:endParaRPr>
          </a:p>
          <a:p>
            <a:endParaRPr kumimoji="1" lang="en-US" altLang="ja-JP" sz="2400" dirty="0">
              <a:latin typeface="ＭＳ ゴシック" panose="020B0609070205080204" pitchFamily="49" charset="-128"/>
              <a:ea typeface="ＭＳ ゴシック" panose="020B0609070205080204" pitchFamily="49" charset="-128"/>
            </a:endParaRPr>
          </a:p>
          <a:p>
            <a:r>
              <a:rPr kumimoji="1" lang="ja-JP" altLang="en-US" sz="2400" dirty="0">
                <a:latin typeface="ＭＳ ゴシック" panose="020B0609070205080204" pitchFamily="49" charset="-128"/>
                <a:ea typeface="ＭＳ ゴシック" panose="020B0609070205080204" pitchFamily="49" charset="-128"/>
              </a:rPr>
              <a:t>２　</a:t>
            </a:r>
            <a:r>
              <a:rPr lang="ja-JP" altLang="en-US" sz="2400" dirty="0">
                <a:latin typeface="ＭＳ ゴシック" panose="020B0609070205080204" pitchFamily="49" charset="-128"/>
                <a:ea typeface="ＭＳ ゴシック" panose="020B0609070205080204" pitchFamily="49" charset="-128"/>
              </a:rPr>
              <a:t>攻撃者は、ＤＩＩに侵入</a:t>
            </a:r>
            <a:r>
              <a:rPr kumimoji="1" lang="ja-JP" altLang="en-US" sz="2400" dirty="0">
                <a:latin typeface="ＭＳ ゴシック" panose="020B0609070205080204" pitchFamily="49" charset="-128"/>
                <a:ea typeface="ＭＳ ゴシック" panose="020B0609070205080204" pitchFamily="49" charset="-128"/>
              </a:rPr>
              <a:t>できていない。</a:t>
            </a:r>
            <a:endParaRPr kumimoji="1" lang="en-US" altLang="ja-JP" sz="2400" dirty="0">
              <a:latin typeface="ＭＳ ゴシック" panose="020B0609070205080204" pitchFamily="49" charset="-128"/>
              <a:ea typeface="ＭＳ ゴシック" panose="020B0609070205080204" pitchFamily="49" charset="-128"/>
            </a:endParaRPr>
          </a:p>
          <a:p>
            <a:endParaRPr kumimoji="1" lang="en-US" altLang="ja-JP" sz="2400" dirty="0">
              <a:latin typeface="ＭＳ ゴシック" panose="020B0609070205080204" pitchFamily="49" charset="-128"/>
              <a:ea typeface="ＭＳ ゴシック" panose="020B0609070205080204" pitchFamily="49" charset="-128"/>
            </a:endParaRPr>
          </a:p>
          <a:p>
            <a:pPr marL="361950" indent="-361950"/>
            <a:r>
              <a:rPr kumimoji="1" lang="ja-JP" altLang="en-US" sz="2400" dirty="0">
                <a:latin typeface="ＭＳ ゴシック" panose="020B0609070205080204" pitchFamily="49" charset="-128"/>
                <a:ea typeface="ＭＳ ゴシック" panose="020B0609070205080204" pitchFamily="49" charset="-128"/>
              </a:rPr>
              <a:t>３　ルーター及びＦＷは、ＦＡＣＥ側からアクセスできないように正しく設定されている。</a:t>
            </a:r>
            <a:endParaRPr kumimoji="1" lang="en-US" altLang="ja-JP" sz="2400" dirty="0">
              <a:latin typeface="ＭＳ ゴシック" panose="020B0609070205080204" pitchFamily="49" charset="-128"/>
              <a:ea typeface="ＭＳ ゴシック" panose="020B0609070205080204" pitchFamily="49" charset="-128"/>
            </a:endParaRPr>
          </a:p>
          <a:p>
            <a:pPr marL="361950" indent="-361950"/>
            <a:endParaRPr lang="en-US" altLang="ja-JP" sz="2400" dirty="0">
              <a:latin typeface="ＭＳ ゴシック" panose="020B0609070205080204" pitchFamily="49" charset="-128"/>
              <a:ea typeface="ＭＳ ゴシック" panose="020B0609070205080204" pitchFamily="49" charset="-128"/>
            </a:endParaRPr>
          </a:p>
          <a:p>
            <a:pPr marL="361950" indent="-361950"/>
            <a:r>
              <a:rPr kumimoji="1" lang="ja-JP" altLang="en-US" sz="2400" dirty="0">
                <a:latin typeface="ＭＳ ゴシック" panose="020B0609070205080204" pitchFamily="49" charset="-128"/>
                <a:ea typeface="ＭＳ ゴシック" panose="020B0609070205080204" pitchFamily="49" charset="-128"/>
              </a:rPr>
              <a:t>４　攻撃者の目的</a:t>
            </a:r>
            <a:endParaRPr kumimoji="1" lang="en-US" altLang="ja-JP" sz="2400" dirty="0">
              <a:latin typeface="ＭＳ ゴシック" panose="020B0609070205080204" pitchFamily="49" charset="-128"/>
              <a:ea typeface="ＭＳ ゴシック" panose="020B0609070205080204" pitchFamily="49" charset="-128"/>
            </a:endParaRPr>
          </a:p>
          <a:p>
            <a:pPr marL="361950" indent="-361950"/>
            <a:r>
              <a:rPr kumimoji="1" lang="ja-JP" altLang="en-US" sz="2400" dirty="0">
                <a:latin typeface="ＭＳ ゴシック" panose="020B0609070205080204" pitchFamily="49" charset="-128"/>
                <a:ea typeface="ＭＳ ゴシック" panose="020B0609070205080204" pitchFamily="49" charset="-128"/>
              </a:rPr>
              <a:t>　（１）ＦＡＤＰからＤＩＩへの侵入</a:t>
            </a:r>
            <a:endParaRPr kumimoji="1" lang="en-US" altLang="ja-JP" sz="2400" dirty="0">
              <a:latin typeface="ＭＳ ゴシック" panose="020B0609070205080204" pitchFamily="49" charset="-128"/>
              <a:ea typeface="ＭＳ ゴシック" panose="020B0609070205080204" pitchFamily="49" charset="-128"/>
            </a:endParaRPr>
          </a:p>
          <a:p>
            <a:pPr marL="361950" indent="-361950"/>
            <a:r>
              <a:rPr kumimoji="1" lang="ja-JP" altLang="en-US" sz="2400" dirty="0">
                <a:latin typeface="ＭＳ ゴシック" panose="020B0609070205080204" pitchFamily="49" charset="-128"/>
                <a:ea typeface="ＭＳ ゴシック" panose="020B0609070205080204" pitchFamily="49" charset="-128"/>
              </a:rPr>
              <a:t>　（２）ＦＡＤＰのサービス停止</a:t>
            </a:r>
          </a:p>
        </p:txBody>
      </p:sp>
      <p:grpSp>
        <p:nvGrpSpPr>
          <p:cNvPr id="4" name="グループ化 3">
            <a:extLst>
              <a:ext uri="{FF2B5EF4-FFF2-40B4-BE49-F238E27FC236}">
                <a16:creationId xmlns:a16="http://schemas.microsoft.com/office/drawing/2014/main" id="{A70BD03C-D253-4E85-AAA3-2DAC132A7834}"/>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4A7DE3CC-5C1C-4996-A4A0-157676DA29B5}"/>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9984AA77-2C30-4ADF-8F56-A5070524825A}"/>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Tree>
    <p:extLst>
      <p:ext uri="{BB962C8B-B14F-4D97-AF65-F5344CB8AC3E}">
        <p14:creationId xmlns:p14="http://schemas.microsoft.com/office/powerpoint/2010/main" val="3887760183"/>
      </p:ext>
    </p:extLst>
  </p:cSld>
  <p:clrMapOvr>
    <a:masterClrMapping/>
  </p:clrMapOvr>
</p:sld>
</file>

<file path=ppt/theme/theme1.xml><?xml version="1.0" encoding="utf-8"?>
<a:theme xmlns:a="http://schemas.openxmlformats.org/drawingml/2006/main" name="1_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7658</TotalTime>
  <Words>4773</Words>
  <Application>Microsoft Office PowerPoint</Application>
  <PresentationFormat>ワイド画面</PresentationFormat>
  <Paragraphs>760</Paragraphs>
  <Slides>32</Slides>
  <Notes>5</Notes>
  <HiddenSlides>0</HiddenSlides>
  <MMClips>0</MMClips>
  <ScaleCrop>false</ScaleCrop>
  <HeadingPairs>
    <vt:vector size="6" baseType="variant">
      <vt:variant>
        <vt:lpstr>使用されているフォント</vt:lpstr>
      </vt:variant>
      <vt:variant>
        <vt:i4>7</vt:i4>
      </vt:variant>
      <vt:variant>
        <vt:lpstr>テーマ</vt:lpstr>
      </vt:variant>
      <vt:variant>
        <vt:i4>6</vt:i4>
      </vt:variant>
      <vt:variant>
        <vt:lpstr>スライド タイトル</vt:lpstr>
      </vt:variant>
      <vt:variant>
        <vt:i4>32</vt:i4>
      </vt:variant>
    </vt:vector>
  </HeadingPairs>
  <TitlesOfParts>
    <vt:vector size="45" baseType="lpstr">
      <vt:lpstr>HGｺﾞｼｯｸM</vt:lpstr>
      <vt:lpstr>ＭＳ Ｐゴシック</vt:lpstr>
      <vt:lpstr>ＭＳ ゴシック</vt:lpstr>
      <vt:lpstr>游ゴシック</vt:lpstr>
      <vt:lpstr>游ゴシック Light</vt:lpstr>
      <vt:lpstr>Arial</vt:lpstr>
      <vt:lpstr>Arial Black</vt:lpstr>
      <vt:lpstr>1_デザインの設定</vt:lpstr>
      <vt:lpstr>デザインの設定</vt:lpstr>
      <vt:lpstr>2_デザインの設定</vt:lpstr>
      <vt:lpstr>3_デザインの設定</vt:lpstr>
      <vt:lpstr>4_デザインの設定</vt:lpstr>
      <vt:lpstr>Office テーマ</vt:lpstr>
      <vt:lpstr>PowerPoint プレゼンテーション</vt:lpstr>
      <vt:lpstr>PowerPoint プレゼンテーション</vt:lpstr>
      <vt:lpstr>PowerPoint プレゼンテーション</vt:lpstr>
      <vt:lpstr>PowerPoint プレゼンテーション</vt:lpstr>
      <vt:lpstr>脅威アクターの概要</vt:lpstr>
      <vt:lpstr>脅威アクターのテクニック（１／３）</vt:lpstr>
      <vt:lpstr>脅威アクターのテクニック（２／３）</vt:lpstr>
      <vt:lpstr>脅威アクターのテクニック（３／３）</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A1253250</dc:creator>
  <cp:lastModifiedBy>A1255497</cp:lastModifiedBy>
  <cp:revision>527</cp:revision>
  <cp:lastPrinted>2025-10-07T07:42:30Z</cp:lastPrinted>
  <dcterms:created xsi:type="dcterms:W3CDTF">2025-07-06T05:53:21Z</dcterms:created>
  <dcterms:modified xsi:type="dcterms:W3CDTF">2026-02-16T05:49:22Z</dcterms:modified>
</cp:coreProperties>
</file>

<file path=docProps/thumbnail.jpeg>
</file>